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5" r:id="rId1"/>
    <p:sldMasterId id="2147483768"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2192000" cy="6858000"/>
  <p:notesSz cx="6858000" cy="9144000"/>
  <p:embeddedFontLst>
    <p:embeddedFont>
      <p:font typeface="Book Antiqua" panose="02040602050305030304" pitchFamily="18" charset="0"/>
      <p:regular r:id="rId48"/>
      <p:bold r:id="rId49"/>
      <p:italic r:id="rId50"/>
      <p:boldItalic r:id="rId51"/>
    </p:embeddedFont>
    <p:embeddedFont>
      <p:font typeface="Franklin Gothic Book" panose="020B0503020102020204" pitchFamily="34" charset="0"/>
      <p:regular r:id="rId52"/>
      <p:italic r:id="rId53"/>
    </p:embeddedFont>
    <p:embeddedFont>
      <p:font typeface="Modern Gothic" panose="020B0603020202020204" charset="0"/>
      <p:regular r:id="rId54"/>
      <p:bold r:id="rId55"/>
      <p:italic r:id="rId56"/>
      <p:boldItalic r:id="rId57"/>
    </p:embeddedFont>
    <p:embeddedFont>
      <p:font typeface="Modern Gothic Medium" panose="020B0703020202020204" charset="0"/>
      <p:regular r:id="rId58"/>
      <p: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26"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5d2712e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f5d2712e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d949c727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36d949c727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3e1f4c92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363e1f4c9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63e1f4c92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363e1f4c92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63e1f4c92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363e1f4c92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63e1f4c92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363e1f4c9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3e1f4c92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latin typeface="Calibri"/>
                <a:ea typeface="Calibri"/>
                <a:cs typeface="Calibri"/>
                <a:sym typeface="Calibri"/>
              </a:rPr>
              <a:t>We use the camera inside a 3D environment to project it in to a 2D screen. This language came from the movies.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pt-BR" sz="1200">
                <a:latin typeface="Calibri"/>
                <a:ea typeface="Calibri"/>
                <a:cs typeface="Calibri"/>
                <a:sym typeface="Calibri"/>
              </a:rPr>
              <a:t>Give the example of visualizing 3D objects in a 2D screen. The only way to understand the depth is by moving the camera around.</a:t>
            </a:r>
            <a:endParaRPr sz="1200"/>
          </a:p>
        </p:txBody>
      </p:sp>
      <p:sp>
        <p:nvSpPr>
          <p:cNvPr id="282" name="Google Shape;282;g363e1f4c92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641fa340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200">
                <a:latin typeface="Calibri"/>
                <a:ea typeface="Calibri"/>
                <a:cs typeface="Calibri"/>
                <a:sym typeface="Calibri"/>
              </a:rPr>
              <a:t>We use the camera inside a 3D environment to project it in to a 2D screen. This language came from the movies.</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pt-BR" sz="1200">
                <a:latin typeface="Calibri"/>
                <a:ea typeface="Calibri"/>
                <a:cs typeface="Calibri"/>
                <a:sym typeface="Calibri"/>
              </a:rPr>
              <a:t>Give the example of visualizing 3D objects in a 2D screen. The only way to understand the depth is by moving the camera around.</a:t>
            </a:r>
            <a:endParaRPr sz="1200"/>
          </a:p>
        </p:txBody>
      </p:sp>
      <p:sp>
        <p:nvSpPr>
          <p:cNvPr id="291" name="Google Shape;291;g3641fa340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63e1f4c92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a:t>Diegetic non diegetic</a:t>
            </a:r>
            <a:endParaRPr/>
          </a:p>
        </p:txBody>
      </p:sp>
      <p:sp>
        <p:nvSpPr>
          <p:cNvPr id="299" name="Google Shape;299;g363e1f4c92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63e1f4c92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363e1f4c92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328fcec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4328fce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328fcece8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4328fcece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28fcec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328fcec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3e1f4c92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g363e1f4c9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6d882f9971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36d882f997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6d882f9971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36d882f997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6d882f9971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36d882f997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63e1f4c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g363e1f4c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63e1f4c9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363e1f4c9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63e1f4c9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g363e1f4c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63e1f4c9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g363e1f4c9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63e1f4c92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g363e1f4c9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3e1f4c92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363e1f4c92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63e1f4c92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363e1f4c9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63e1f4c92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g363e1f4c9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63e1f4c92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g363e1f4c9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641fa340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g3641fa340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63e1f4c92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g363e1f4c9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6d882f997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36d882f99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63e1f4c92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g363e1f4c9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63e1f4c92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g363e1f4c92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63e1f4c9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g363e1f4c9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63e1f4c92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g363e1f4c9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6e40d204d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g36e40d204d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6d882f9971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36d882f997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6d882f997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36d882f997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BB14-D848-99C8-1FAF-E4AFB16DAEF4}"/>
              </a:ext>
            </a:extLst>
          </p:cNvPr>
          <p:cNvSpPr>
            <a:spLocks noGrp="1"/>
          </p:cNvSpPr>
          <p:nvPr>
            <p:ph type="title" hasCustomPrompt="1"/>
          </p:nvPr>
        </p:nvSpPr>
        <p:spPr>
          <a:xfrm>
            <a:off x="1049216" y="2267562"/>
            <a:ext cx="10052539" cy="1325563"/>
          </a:xfrm>
        </p:spPr>
        <p:txBody>
          <a:bodyPr>
            <a:normAutofit/>
          </a:bodyPr>
          <a:lstStyle>
            <a:lvl1pPr>
              <a:defRPr sz="4050">
                <a:solidFill>
                  <a:schemeClr val="tx1"/>
                </a:solidFill>
              </a:defRPr>
            </a:lvl1pPr>
          </a:lstStyle>
          <a:p>
            <a:r>
              <a:rPr lang="en-US" dirty="0"/>
              <a:t>Gaming and Animation</a:t>
            </a:r>
          </a:p>
        </p:txBody>
      </p:sp>
      <p:pic>
        <p:nvPicPr>
          <p:cNvPr id="6" name="Graphic 5">
            <a:extLst>
              <a:ext uri="{FF2B5EF4-FFF2-40B4-BE49-F238E27FC236}">
                <a16:creationId xmlns:a16="http://schemas.microsoft.com/office/drawing/2014/main" id="{93E88D6F-9C9A-97DF-A0DA-1284AA537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96668" y="5952392"/>
            <a:ext cx="696459" cy="696458"/>
          </a:xfrm>
          <a:prstGeom prst="rect">
            <a:avLst/>
          </a:prstGeom>
        </p:spPr>
      </p:pic>
    </p:spTree>
    <p:extLst>
      <p:ext uri="{BB962C8B-B14F-4D97-AF65-F5344CB8AC3E}">
        <p14:creationId xmlns:p14="http://schemas.microsoft.com/office/powerpoint/2010/main" val="630176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21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2313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74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Custom Layou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BB14-D848-99C8-1FAF-E4AFB16DAEF4}"/>
              </a:ext>
            </a:extLst>
          </p:cNvPr>
          <p:cNvSpPr>
            <a:spLocks noGrp="1"/>
          </p:cNvSpPr>
          <p:nvPr>
            <p:ph type="title" hasCustomPrompt="1"/>
          </p:nvPr>
        </p:nvSpPr>
        <p:spPr>
          <a:xfrm>
            <a:off x="1049216" y="2267562"/>
            <a:ext cx="10052539" cy="1325563"/>
          </a:xfrm>
        </p:spPr>
        <p:txBody>
          <a:bodyPr>
            <a:normAutofit/>
          </a:bodyPr>
          <a:lstStyle>
            <a:lvl1pPr>
              <a:defRPr sz="4050">
                <a:solidFill>
                  <a:schemeClr val="tx1"/>
                </a:solidFill>
              </a:defRPr>
            </a:lvl1pPr>
          </a:lstStyle>
          <a:p>
            <a:r>
              <a:rPr lang="en-US" dirty="0"/>
              <a:t>Gaming and Animation</a:t>
            </a:r>
          </a:p>
        </p:txBody>
      </p:sp>
      <p:pic>
        <p:nvPicPr>
          <p:cNvPr id="6" name="Graphic 5">
            <a:extLst>
              <a:ext uri="{FF2B5EF4-FFF2-40B4-BE49-F238E27FC236}">
                <a16:creationId xmlns:a16="http://schemas.microsoft.com/office/drawing/2014/main" id="{93E88D6F-9C9A-97DF-A0DA-1284AA537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96668" y="5952392"/>
            <a:ext cx="696459" cy="696458"/>
          </a:xfrm>
          <a:prstGeom prst="rect">
            <a:avLst/>
          </a:prstGeom>
        </p:spPr>
      </p:pic>
    </p:spTree>
    <p:extLst>
      <p:ext uri="{BB962C8B-B14F-4D97-AF65-F5344CB8AC3E}">
        <p14:creationId xmlns:p14="http://schemas.microsoft.com/office/powerpoint/2010/main" val="144153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9962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9279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092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963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246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8769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173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51157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D801066-14A2-55E0-3C88-71CAE680D563}"/>
              </a:ext>
            </a:extLst>
          </p:cNvPr>
          <p:cNvSpPr/>
          <p:nvPr userDrawn="1"/>
        </p:nvSpPr>
        <p:spPr>
          <a:xfrm>
            <a:off x="0" y="5745892"/>
            <a:ext cx="12192000" cy="111210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EFFA15BE-7D6E-FB9F-D83E-F263CFD46B5C}"/>
              </a:ext>
            </a:extLst>
          </p:cNvPr>
          <p:cNvSpPr>
            <a:spLocks noGrp="1"/>
          </p:cNvSpPr>
          <p:nvPr>
            <p:ph type="title"/>
          </p:nvPr>
        </p:nvSpPr>
        <p:spPr>
          <a:xfrm>
            <a:off x="838200" y="1054488"/>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8" name="Picture 7" descr="A logo on a black background&#10;&#10;Description automatically generated">
            <a:extLst>
              <a:ext uri="{FF2B5EF4-FFF2-40B4-BE49-F238E27FC236}">
                <a16:creationId xmlns:a16="http://schemas.microsoft.com/office/drawing/2014/main" id="{E8C612FD-3796-D9DE-C247-9EF5C747FB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732732"/>
            <a:ext cx="2743200" cy="1125268"/>
          </a:xfrm>
          <a:prstGeom prst="rect">
            <a:avLst/>
          </a:prstGeom>
        </p:spPr>
      </p:pic>
    </p:spTree>
    <p:extLst>
      <p:ext uri="{BB962C8B-B14F-4D97-AF65-F5344CB8AC3E}">
        <p14:creationId xmlns:p14="http://schemas.microsoft.com/office/powerpoint/2010/main" val="3621940143"/>
      </p:ext>
    </p:extLst>
  </p:cSld>
  <p:clrMap bg1="lt1" tx1="dk1" bg2="lt2" tx2="dk2" accent1="accent1" accent2="accent2" accent3="accent3" accent4="accent4" accent5="accent5" accent6="accent6" hlink="hlink" folHlink="folHlink"/>
  <p:sldLayoutIdLst>
    <p:sldLayoutId id="2147483767" r:id="rId1"/>
  </p:sldLayoutIdLst>
  <p:txStyles>
    <p:titleStyle>
      <a:lvl1pPr algn="ctr" defTabSz="914400" rtl="0" eaLnBrk="1" latinLnBrk="0" hangingPunct="1">
        <a:lnSpc>
          <a:spcPct val="90000"/>
        </a:lnSpc>
        <a:spcBef>
          <a:spcPct val="0"/>
        </a:spcBef>
        <a:buNone/>
        <a:defRPr sz="4400" b="0" i="0" kern="1200">
          <a:solidFill>
            <a:schemeClr val="tx1"/>
          </a:solidFill>
          <a:latin typeface="Modern Gothic Medium" panose="020B0603020202020204" pitchFamily="34" charset="0"/>
          <a:ea typeface="Modern Gothic Medium" panose="020B0603020202020204" pitchFamily="34" charset="0"/>
          <a:cs typeface="Modern Gothic Medium" panose="020B0603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odern Gothic" panose="020B0603020202020204" pitchFamily="34" charset="0"/>
          <a:ea typeface="Modern Gothic" panose="020B0603020202020204" pitchFamily="34" charset="0"/>
          <a:cs typeface="Modern Gothic" panose="020B0603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3FCCC8A3-23F6-B751-C7B8-EC162F2E7EC2}"/>
              </a:ext>
            </a:extLst>
          </p:cNvPr>
          <p:cNvSpPr/>
          <p:nvPr userDrawn="1"/>
        </p:nvSpPr>
        <p:spPr>
          <a:xfrm>
            <a:off x="0" y="5745892"/>
            <a:ext cx="12192000" cy="111210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descr="A logo on a black background&#10;&#10;Description automatically generated">
            <a:extLst>
              <a:ext uri="{FF2B5EF4-FFF2-40B4-BE49-F238E27FC236}">
                <a16:creationId xmlns:a16="http://schemas.microsoft.com/office/drawing/2014/main" id="{150A27C6-10F8-9AF4-8E3A-C9ADDDC1A96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732732"/>
            <a:ext cx="2743200" cy="1125268"/>
          </a:xfrm>
          <a:prstGeom prst="rect">
            <a:avLst/>
          </a:prstGeom>
        </p:spPr>
      </p:pic>
    </p:spTree>
    <p:extLst>
      <p:ext uri="{BB962C8B-B14F-4D97-AF65-F5344CB8AC3E}">
        <p14:creationId xmlns:p14="http://schemas.microsoft.com/office/powerpoint/2010/main" val="157301896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pNvUWHquSHc"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youtube.com/watch?v=-HFnR43ms1k" TargetMode="External"/><Relationship Id="rId7" Type="http://schemas.openxmlformats.org/officeDocument/2006/relationships/hyperlink" Target="https://www.youtube.com/watch?v=4hZyEG4dPvE&amp;t=252s"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www.youtube.com/watch?v=efXGR8ZFEks&amp;t=2s" TargetMode="Externa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hyperlink" Target="https://www.youtube.com/watch?v=gwGOkKdb-S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kY11X0G7Htc"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5LScL4CWe5E"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BUJ6tKbXzOI"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hgDC0qz9SSY?t=1m36s"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CSXEKHL6fc"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hCYjzwSsEh8"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dBmIkEvEBtA"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1965974" y="114478"/>
            <a:ext cx="5878318" cy="498598"/>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3600"/>
            </a:pPr>
            <a:r>
              <a:rPr lang="pt-BR" sz="3600" b="1" dirty="0">
                <a:solidFill>
                  <a:schemeClr val="tx1"/>
                </a:solidFill>
                <a:latin typeface="Book Antiqua"/>
                <a:ea typeface="Book Antiqua"/>
                <a:cs typeface="Book Antiqua"/>
                <a:sym typeface="Book Antiqua"/>
              </a:rPr>
              <a:t>LEVEL DESIGN I</a:t>
            </a:r>
            <a:endParaRPr sz="3600" b="1" dirty="0">
              <a:solidFill>
                <a:schemeClr val="tx1"/>
              </a:solidFill>
              <a:latin typeface="Book Antiqua"/>
              <a:ea typeface="Book Antiqua"/>
              <a:cs typeface="Book Antiqua"/>
              <a:sym typeface="Book Antiqua"/>
            </a:endParaRPr>
          </a:p>
        </p:txBody>
      </p:sp>
      <p:sp>
        <p:nvSpPr>
          <p:cNvPr id="165" name="Google Shape;165;p26"/>
          <p:cNvSpPr txBox="1"/>
          <p:nvPr/>
        </p:nvSpPr>
        <p:spPr>
          <a:xfrm>
            <a:off x="7530396" y="6581002"/>
            <a:ext cx="3718317" cy="276999"/>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2000"/>
            </a:pPr>
            <a:r>
              <a:rPr lang="pt-BR" sz="2000" b="1">
                <a:solidFill>
                  <a:schemeClr val="lt1"/>
                </a:solidFill>
              </a:rPr>
              <a:t>MA. Marcel Casarini</a:t>
            </a:r>
            <a:endParaRPr sz="2000" b="1">
              <a:solidFill>
                <a:schemeClr val="lt1"/>
              </a:solidFill>
            </a:endParaRPr>
          </a:p>
        </p:txBody>
      </p:sp>
      <p:pic>
        <p:nvPicPr>
          <p:cNvPr id="166" name="Google Shape;166;p26"/>
          <p:cNvPicPr preferRelativeResize="0"/>
          <p:nvPr/>
        </p:nvPicPr>
        <p:blipFill rotWithShape="1">
          <a:blip r:embed="rId3">
            <a:alphaModFix/>
          </a:blip>
          <a:srcRect t="3069" b="2786"/>
          <a:stretch/>
        </p:blipFill>
        <p:spPr>
          <a:xfrm>
            <a:off x="1524000" y="613076"/>
            <a:ext cx="9144000" cy="5874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p:nvPr/>
        </p:nvSpPr>
        <p:spPr>
          <a:xfrm>
            <a:off x="4191010" y="428375"/>
            <a:ext cx="9092400" cy="554100"/>
          </a:xfrm>
          <a:prstGeom prst="rect">
            <a:avLst/>
          </a:prstGeom>
          <a:noFill/>
          <a:ln>
            <a:noFill/>
          </a:ln>
        </p:spPr>
        <p:txBody>
          <a:bodyPr spcFirstLastPara="1" wrap="square" lIns="0" tIns="0" rIns="0" bIns="0" anchor="ctr" anchorCtr="0">
            <a:noAutofit/>
          </a:bodyPr>
          <a:lstStyle/>
          <a:p>
            <a:pPr>
              <a:lnSpc>
                <a:spcPct val="90000"/>
              </a:lnSpc>
              <a:buClr>
                <a:schemeClr val="lt1"/>
              </a:buClr>
              <a:buSzPts val="4000"/>
            </a:pPr>
            <a:r>
              <a:rPr lang="pt-BR" sz="4000" b="1" dirty="0">
                <a:solidFill>
                  <a:schemeClr val="tx1"/>
                </a:solidFill>
                <a:latin typeface="Book Antiqua"/>
                <a:ea typeface="Book Antiqua"/>
                <a:cs typeface="Book Antiqua"/>
                <a:sym typeface="Book Antiqua"/>
              </a:rPr>
              <a:t>Also, speak up!</a:t>
            </a:r>
            <a:endParaRPr sz="4000" b="1" dirty="0">
              <a:solidFill>
                <a:schemeClr val="tx1"/>
              </a:solidFill>
              <a:latin typeface="Book Antiqua"/>
              <a:ea typeface="Book Antiqua"/>
              <a:cs typeface="Book Antiqua"/>
              <a:sym typeface="Book Antiqua"/>
            </a:endParaRPr>
          </a:p>
        </p:txBody>
      </p:sp>
      <p:sp>
        <p:nvSpPr>
          <p:cNvPr id="233" name="Google Shape;233;p35"/>
          <p:cNvSpPr txBox="1"/>
          <p:nvPr/>
        </p:nvSpPr>
        <p:spPr>
          <a:xfrm>
            <a:off x="3174450" y="6035825"/>
            <a:ext cx="6091800" cy="554100"/>
          </a:xfrm>
          <a:prstGeom prst="rect">
            <a:avLst/>
          </a:prstGeom>
          <a:noFill/>
          <a:ln>
            <a:noFill/>
          </a:ln>
        </p:spPr>
        <p:txBody>
          <a:bodyPr spcFirstLastPara="1" wrap="square" lIns="0" tIns="0" rIns="0" bIns="0" anchor="ctr" anchorCtr="0">
            <a:noAutofit/>
          </a:bodyPr>
          <a:lstStyle/>
          <a:p>
            <a:pPr algn="ctr">
              <a:lnSpc>
                <a:spcPct val="90000"/>
              </a:lnSpc>
              <a:buClr>
                <a:schemeClr val="lt1"/>
              </a:buClr>
              <a:buSzPts val="4000"/>
            </a:pPr>
            <a:r>
              <a:rPr lang="pt-BR" sz="4000" b="1" dirty="0">
                <a:solidFill>
                  <a:schemeClr val="tx1"/>
                </a:solidFill>
                <a:latin typeface="Book Antiqua"/>
                <a:ea typeface="Book Antiqua"/>
                <a:cs typeface="Book Antiqua"/>
                <a:sym typeface="Book Antiqua"/>
              </a:rPr>
              <a:t>I want to hear your comments and questions!</a:t>
            </a:r>
            <a:endParaRPr sz="4000" b="1" dirty="0">
              <a:solidFill>
                <a:schemeClr val="tx1"/>
              </a:solidFill>
              <a:latin typeface="Book Antiqua"/>
              <a:ea typeface="Book Antiqua"/>
              <a:cs typeface="Book Antiqua"/>
              <a:sym typeface="Book Antiqua"/>
            </a:endParaRPr>
          </a:p>
        </p:txBody>
      </p:sp>
      <p:pic>
        <p:nvPicPr>
          <p:cNvPr id="234" name="Google Shape;234;p35"/>
          <p:cNvPicPr preferRelativeResize="0"/>
          <p:nvPr/>
        </p:nvPicPr>
        <p:blipFill rotWithShape="1">
          <a:blip r:embed="rId3">
            <a:alphaModFix/>
          </a:blip>
          <a:srcRect b="22215"/>
          <a:stretch/>
        </p:blipFill>
        <p:spPr>
          <a:xfrm>
            <a:off x="3595275" y="1448212"/>
            <a:ext cx="5250150" cy="396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p:nvPr/>
        </p:nvSpPr>
        <p:spPr>
          <a:xfrm>
            <a:off x="1524000" y="42897"/>
            <a:ext cx="8685946" cy="1107996"/>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What is level design?</a:t>
            </a:r>
            <a:endParaRPr sz="4000" b="1" dirty="0">
              <a:solidFill>
                <a:schemeClr val="tx1"/>
              </a:solidFill>
              <a:latin typeface="Book Antiqua"/>
              <a:ea typeface="Book Antiqua"/>
              <a:cs typeface="Book Antiqua"/>
              <a:sym typeface="Book Antiqua"/>
            </a:endParaRPr>
          </a:p>
        </p:txBody>
      </p:sp>
      <p:pic>
        <p:nvPicPr>
          <p:cNvPr id="240" name="Google Shape;240;p36" descr="Resultado de imagem para mario thinking"/>
          <p:cNvPicPr preferRelativeResize="0"/>
          <p:nvPr/>
        </p:nvPicPr>
        <p:blipFill rotWithShape="1">
          <a:blip r:embed="rId3">
            <a:alphaModFix/>
          </a:blip>
          <a:srcRect/>
          <a:stretch/>
        </p:blipFill>
        <p:spPr>
          <a:xfrm flipH="1">
            <a:off x="973671" y="1066800"/>
            <a:ext cx="4467237" cy="5791201"/>
          </a:xfrm>
          <a:prstGeom prst="rect">
            <a:avLst/>
          </a:prstGeom>
          <a:noFill/>
          <a:ln>
            <a:noFill/>
          </a:ln>
        </p:spPr>
      </p:pic>
      <p:sp>
        <p:nvSpPr>
          <p:cNvPr id="241" name="Google Shape;241;p36"/>
          <p:cNvSpPr txBox="1"/>
          <p:nvPr/>
        </p:nvSpPr>
        <p:spPr>
          <a:xfrm>
            <a:off x="5517099" y="1165713"/>
            <a:ext cx="4938775" cy="27219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dirty="0">
                <a:solidFill>
                  <a:schemeClr val="lt1"/>
                </a:solidFill>
                <a:latin typeface="Calibri"/>
                <a:ea typeface="Calibri"/>
                <a:cs typeface="Calibri"/>
                <a:sym typeface="Calibri"/>
              </a:rPr>
              <a:t>Is the intentional creation and generation of specific </a:t>
            </a:r>
            <a:r>
              <a:rPr lang="pt-BR" sz="2400" u="sng" dirty="0">
                <a:solidFill>
                  <a:schemeClr val="lt1"/>
                </a:solidFill>
                <a:latin typeface="Calibri"/>
                <a:ea typeface="Calibri"/>
                <a:cs typeface="Calibri"/>
                <a:sym typeface="Calibri"/>
              </a:rPr>
              <a:t>gameplay situations, game dynamics, and gameplay moments</a:t>
            </a:r>
            <a:r>
              <a:rPr lang="pt-BR" sz="2400" dirty="0">
                <a:solidFill>
                  <a:schemeClr val="lt1"/>
                </a:solidFill>
                <a:latin typeface="Calibri"/>
                <a:ea typeface="Calibri"/>
                <a:cs typeface="Calibri"/>
                <a:sym typeface="Calibri"/>
              </a:rPr>
              <a:t> by carefully incorporating game mechanics and presentation content, into a carefully organized space. </a:t>
            </a:r>
            <a:endParaRPr sz="2400" dirty="0">
              <a:solidFill>
                <a:schemeClr val="lt1"/>
              </a:solidFill>
              <a:latin typeface="Calibri"/>
              <a:ea typeface="Calibri"/>
              <a:cs typeface="Calibri"/>
              <a:sym typeface="Calibri"/>
            </a:endParaRPr>
          </a:p>
          <a:p>
            <a:pPr marL="457200"/>
            <a:endParaRPr sz="2400" dirty="0">
              <a:solidFill>
                <a:schemeClr val="lt1"/>
              </a:solidFill>
              <a:latin typeface="Calibri"/>
              <a:ea typeface="Calibri"/>
              <a:cs typeface="Calibri"/>
              <a:sym typeface="Calibri"/>
            </a:endParaRPr>
          </a:p>
        </p:txBody>
      </p:sp>
      <p:sp>
        <p:nvSpPr>
          <p:cNvPr id="242" name="Google Shape;242;p36"/>
          <p:cNvSpPr txBox="1"/>
          <p:nvPr/>
        </p:nvSpPr>
        <p:spPr>
          <a:xfrm>
            <a:off x="5517099" y="4186800"/>
            <a:ext cx="4938776" cy="24420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dirty="0">
                <a:solidFill>
                  <a:schemeClr val="lt1"/>
                </a:solidFill>
                <a:latin typeface="Calibri"/>
                <a:ea typeface="Calibri"/>
                <a:cs typeface="Calibri"/>
                <a:sym typeface="Calibri"/>
              </a:rPr>
              <a:t>You can use level design to improve every aspect of the game such as:</a:t>
            </a:r>
            <a:endParaRPr sz="2400" dirty="0">
              <a:solidFill>
                <a:schemeClr val="lt1"/>
              </a:solidFill>
              <a:latin typeface="Calibri"/>
              <a:ea typeface="Calibri"/>
              <a:cs typeface="Calibri"/>
              <a:sym typeface="Calibri"/>
            </a:endParaRPr>
          </a:p>
          <a:p>
            <a:pPr marL="914400" lvl="1" indent="-381000">
              <a:buClr>
                <a:schemeClr val="lt1"/>
              </a:buClr>
              <a:buSzPts val="2400"/>
              <a:buFont typeface="Calibri"/>
              <a:buChar char="○"/>
            </a:pPr>
            <a:r>
              <a:rPr lang="pt-BR" sz="2400" dirty="0">
                <a:solidFill>
                  <a:schemeClr val="lt1"/>
                </a:solidFill>
                <a:latin typeface="Calibri"/>
                <a:ea typeface="Calibri"/>
                <a:cs typeface="Calibri"/>
                <a:sym typeface="Calibri"/>
              </a:rPr>
              <a:t>Narrative;</a:t>
            </a:r>
            <a:endParaRPr sz="2400" dirty="0">
              <a:solidFill>
                <a:schemeClr val="lt1"/>
              </a:solidFill>
              <a:latin typeface="Calibri"/>
              <a:ea typeface="Calibri"/>
              <a:cs typeface="Calibri"/>
              <a:sym typeface="Calibri"/>
            </a:endParaRPr>
          </a:p>
          <a:p>
            <a:pPr marL="914400" lvl="1" indent="-381000">
              <a:buClr>
                <a:schemeClr val="lt1"/>
              </a:buClr>
              <a:buSzPts val="2400"/>
              <a:buFont typeface="Calibri"/>
              <a:buChar char="○"/>
            </a:pPr>
            <a:r>
              <a:rPr lang="pt-BR" sz="2400" dirty="0">
                <a:solidFill>
                  <a:schemeClr val="lt1"/>
                </a:solidFill>
                <a:latin typeface="Calibri"/>
                <a:ea typeface="Calibri"/>
                <a:cs typeface="Calibri"/>
                <a:sym typeface="Calibri"/>
              </a:rPr>
              <a:t>Mechanics;</a:t>
            </a:r>
            <a:endParaRPr sz="2400" dirty="0">
              <a:solidFill>
                <a:schemeClr val="lt1"/>
              </a:solidFill>
              <a:latin typeface="Calibri"/>
              <a:ea typeface="Calibri"/>
              <a:cs typeface="Calibri"/>
              <a:sym typeface="Calibri"/>
            </a:endParaRPr>
          </a:p>
          <a:p>
            <a:pPr marL="914400" lvl="1" indent="-381000">
              <a:buClr>
                <a:schemeClr val="lt1"/>
              </a:buClr>
              <a:buSzPts val="2400"/>
              <a:buFont typeface="Calibri"/>
              <a:buChar char="○"/>
            </a:pPr>
            <a:r>
              <a:rPr lang="pt-BR" sz="2400" dirty="0">
                <a:solidFill>
                  <a:schemeClr val="lt1"/>
                </a:solidFill>
                <a:latin typeface="Calibri"/>
                <a:ea typeface="Calibri"/>
                <a:cs typeface="Calibri"/>
                <a:sym typeface="Calibri"/>
              </a:rPr>
              <a:t>Art;</a:t>
            </a:r>
            <a:endParaRPr sz="2400" dirty="0">
              <a:solidFill>
                <a:schemeClr val="lt1"/>
              </a:solidFill>
              <a:latin typeface="Calibri"/>
              <a:ea typeface="Calibri"/>
              <a:cs typeface="Calibri"/>
              <a:sym typeface="Calibri"/>
            </a:endParaRPr>
          </a:p>
          <a:p>
            <a:pPr marL="914400" lvl="1" indent="-381000">
              <a:buClr>
                <a:schemeClr val="lt1"/>
              </a:buClr>
              <a:buSzPts val="2400"/>
              <a:buFont typeface="Calibri"/>
              <a:buChar char="○"/>
            </a:pPr>
            <a:r>
              <a:rPr lang="pt-BR" sz="2400" dirty="0">
                <a:solidFill>
                  <a:schemeClr val="lt1"/>
                </a:solidFill>
                <a:latin typeface="Calibri"/>
                <a:ea typeface="Calibri"/>
                <a:cs typeface="Calibri"/>
                <a:sym typeface="Calibri"/>
              </a:rPr>
              <a:t>Flow and pacing;</a:t>
            </a:r>
            <a:endParaRPr sz="2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500"/>
                                        <p:tgtEl>
                                          <p:spTgt spid="2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1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p:nvPr/>
        </p:nvSpPr>
        <p:spPr>
          <a:xfrm>
            <a:off x="1613200" y="136147"/>
            <a:ext cx="86859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WHAT IS LEVEL DESIGN</a:t>
            </a:r>
            <a:endParaRPr sz="4000" b="1" dirty="0">
              <a:solidFill>
                <a:schemeClr val="tx1"/>
              </a:solidFill>
              <a:latin typeface="Book Antiqua"/>
              <a:ea typeface="Book Antiqua"/>
              <a:cs typeface="Book Antiqua"/>
              <a:sym typeface="Book Antiqua"/>
            </a:endParaRPr>
          </a:p>
        </p:txBody>
      </p:sp>
      <p:pic>
        <p:nvPicPr>
          <p:cNvPr id="248" name="Google Shape;248;p37" descr="Use code EXTRACREDITS to get 50% off a full year subscription at OneDayU. Visit http://www.onedayu.com/extra-credits &amp; use code: extracredits&#10;&#10;Thanks to Max Pears for guest writing this episode!&#10;&#10;When we talk about game design on this channel, we often talk about the mechanics or even the narrative design of our games. But in order to play them they have to... you know... take place. Somewhere. Enter the level designer! There are loads of specialized level designers and loads of different kinds of levels but here are some tips and tricks of the trade! &#10;&#10;*Thanks for participating in this week's discussion!*&#10;Check out our community guidelines so we can have MORE high-quality conversations: https://www.extracredits.site/extra-credits-community-code-of-con&#10;&#10;*Want to support the people who make this show?*&#10;Become a Patreon Member &amp; Vote on future Extra History episodes! http://bit.ly/EHPatreon &#10;Or show off your fandom with our merch! http://extracredits.store/&#10;&#10;*Want more Extra Credits? Subscribe and follow us on social media!*&#10;Twitter: http://bit.ly/ECTweet&#10;Facebook: http://bit.ly/ECFBPage&#10;Instagram: http://bit.ly/ECisonInstagram&#10;Twitch: http://bit.ly/ECtwitch&#10;Tiktok: https://www.tiktok.com/@extracreditz&#10;Website: http://extracredits.site/&#10;&#10;*Interested in sponsoring an episode? Email us: extracredits@standard.tv*&#10;♪ Intro Music: &quot;Penguin Cap&quot; by CarboHydroM - http://bit.ly/1eIHTDS&#10;♪ Outro Music: &quot;No Place Like Home&quot; by: Argle - https://ocremix.org/remix/OCR03618&#10;&#10;#ExtraCredits #GameDesign #IndieGames" title="So You Want to be a Level Designer - An Introduction to Level Design in Video Games - Extra Credits">
            <a:hlinkClick r:id="rId3"/>
          </p:cNvPr>
          <p:cNvPicPr preferRelativeResize="0"/>
          <p:nvPr/>
        </p:nvPicPr>
        <p:blipFill>
          <a:blip r:embed="rId4">
            <a:alphaModFix/>
          </a:blip>
          <a:stretch>
            <a:fillRect/>
          </a:stretch>
        </p:blipFill>
        <p:spPr>
          <a:xfrm>
            <a:off x="1842314" y="1378830"/>
            <a:ext cx="8507375" cy="4785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p:nvPr/>
        </p:nvSpPr>
        <p:spPr>
          <a:xfrm>
            <a:off x="267100" y="-3"/>
            <a:ext cx="86859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Is this level design?</a:t>
            </a:r>
            <a:endParaRPr sz="4000" b="1" dirty="0">
              <a:solidFill>
                <a:schemeClr val="tx1"/>
              </a:solidFill>
              <a:latin typeface="Book Antiqua"/>
              <a:ea typeface="Book Antiqua"/>
              <a:cs typeface="Book Antiqua"/>
              <a:sym typeface="Book Antiqua"/>
            </a:endParaRPr>
          </a:p>
        </p:txBody>
      </p:sp>
      <p:pic>
        <p:nvPicPr>
          <p:cNvPr id="254" name="Google Shape;254;p38">
            <a:hlinkClick r:id="rId3"/>
          </p:cNvPr>
          <p:cNvPicPr preferRelativeResize="0"/>
          <p:nvPr/>
        </p:nvPicPr>
        <p:blipFill>
          <a:blip r:embed="rId4">
            <a:alphaModFix/>
          </a:blip>
          <a:stretch>
            <a:fillRect/>
          </a:stretch>
        </p:blipFill>
        <p:spPr>
          <a:xfrm>
            <a:off x="1831925" y="1107901"/>
            <a:ext cx="3563674" cy="2004575"/>
          </a:xfrm>
          <a:prstGeom prst="rect">
            <a:avLst/>
          </a:prstGeom>
          <a:noFill/>
          <a:ln>
            <a:noFill/>
          </a:ln>
        </p:spPr>
      </p:pic>
      <p:pic>
        <p:nvPicPr>
          <p:cNvPr id="255" name="Google Shape;255;p38">
            <a:hlinkClick r:id="rId5"/>
          </p:cNvPr>
          <p:cNvPicPr preferRelativeResize="0"/>
          <p:nvPr/>
        </p:nvPicPr>
        <p:blipFill rotWithShape="1">
          <a:blip r:embed="rId6">
            <a:alphaModFix/>
          </a:blip>
          <a:srcRect l="5546" t="7357" r="36192" b="3460"/>
          <a:stretch/>
        </p:blipFill>
        <p:spPr>
          <a:xfrm>
            <a:off x="6851700" y="3455175"/>
            <a:ext cx="3563674" cy="3068426"/>
          </a:xfrm>
          <a:prstGeom prst="rect">
            <a:avLst/>
          </a:prstGeom>
          <a:noFill/>
          <a:ln>
            <a:noFill/>
          </a:ln>
        </p:spPr>
      </p:pic>
      <p:pic>
        <p:nvPicPr>
          <p:cNvPr id="256" name="Google Shape;256;p38">
            <a:hlinkClick r:id="rId7"/>
          </p:cNvPr>
          <p:cNvPicPr preferRelativeResize="0"/>
          <p:nvPr/>
        </p:nvPicPr>
        <p:blipFill>
          <a:blip r:embed="rId8">
            <a:alphaModFix/>
          </a:blip>
          <a:stretch>
            <a:fillRect/>
          </a:stretch>
        </p:blipFill>
        <p:spPr>
          <a:xfrm>
            <a:off x="1648126" y="3631226"/>
            <a:ext cx="4498627" cy="2530475"/>
          </a:xfrm>
          <a:prstGeom prst="rect">
            <a:avLst/>
          </a:prstGeom>
          <a:noFill/>
          <a:ln>
            <a:noFill/>
          </a:ln>
        </p:spPr>
      </p:pic>
      <p:pic>
        <p:nvPicPr>
          <p:cNvPr id="257" name="Google Shape;257;p38">
            <a:hlinkClick r:id="rId9"/>
          </p:cNvPr>
          <p:cNvPicPr preferRelativeResize="0"/>
          <p:nvPr/>
        </p:nvPicPr>
        <p:blipFill>
          <a:blip r:embed="rId10">
            <a:alphaModFix/>
          </a:blip>
          <a:stretch>
            <a:fillRect/>
          </a:stretch>
        </p:blipFill>
        <p:spPr>
          <a:xfrm>
            <a:off x="6424699" y="1088948"/>
            <a:ext cx="3631070" cy="20424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p:nvPr/>
        </p:nvSpPr>
        <p:spPr>
          <a:xfrm>
            <a:off x="-1967050" y="-3"/>
            <a:ext cx="86859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This is level design!</a:t>
            </a:r>
            <a:endParaRPr sz="4000" b="1" dirty="0">
              <a:solidFill>
                <a:schemeClr val="tx1"/>
              </a:solidFill>
              <a:latin typeface="Book Antiqua"/>
              <a:ea typeface="Book Antiqua"/>
              <a:cs typeface="Book Antiqua"/>
              <a:sym typeface="Book Antiqua"/>
            </a:endParaRPr>
          </a:p>
        </p:txBody>
      </p:sp>
      <p:sp>
        <p:nvSpPr>
          <p:cNvPr id="263" name="Google Shape;263;p39"/>
          <p:cNvSpPr txBox="1"/>
          <p:nvPr/>
        </p:nvSpPr>
        <p:spPr>
          <a:xfrm>
            <a:off x="3424055" y="6286395"/>
            <a:ext cx="4885800" cy="400200"/>
          </a:xfrm>
          <a:prstGeom prst="rect">
            <a:avLst/>
          </a:prstGeom>
          <a:gradFill>
            <a:gsLst>
              <a:gs pos="0">
                <a:srgbClr val="FFFF00"/>
              </a:gs>
              <a:gs pos="12000">
                <a:srgbClr val="909013"/>
              </a:gs>
              <a:gs pos="66000">
                <a:srgbClr val="262626"/>
              </a:gs>
              <a:gs pos="100000">
                <a:srgbClr val="262626"/>
              </a:gs>
            </a:gsLst>
            <a:lin ang="3600008" scaled="0"/>
          </a:gradFill>
          <a:ln>
            <a:noFill/>
          </a:ln>
        </p:spPr>
        <p:txBody>
          <a:bodyPr spcFirstLastPara="1" wrap="square" lIns="91425" tIns="45700" rIns="91425" bIns="45700" anchor="t" anchorCtr="0">
            <a:noAutofit/>
          </a:bodyPr>
          <a:lstStyle/>
          <a:p>
            <a:pPr algn="r"/>
            <a:r>
              <a:rPr lang="pt-BR" sz="2000" i="1">
                <a:solidFill>
                  <a:schemeClr val="lt1"/>
                </a:solidFill>
                <a:latin typeface="Calibri"/>
                <a:ea typeface="Calibri"/>
                <a:cs typeface="Calibri"/>
                <a:sym typeface="Calibri"/>
              </a:rPr>
              <a:t>GT – Level design is all about the experience.</a:t>
            </a:r>
            <a:endParaRPr sz="2000" i="1">
              <a:solidFill>
                <a:schemeClr val="lt1"/>
              </a:solidFill>
              <a:latin typeface="Calibri"/>
              <a:ea typeface="Calibri"/>
              <a:cs typeface="Calibri"/>
              <a:sym typeface="Calibri"/>
            </a:endParaRPr>
          </a:p>
        </p:txBody>
      </p:sp>
      <p:pic>
        <p:nvPicPr>
          <p:cNvPr id="264" name="Google Shape;264;p39"/>
          <p:cNvPicPr preferRelativeResize="0"/>
          <p:nvPr/>
        </p:nvPicPr>
        <p:blipFill>
          <a:blip r:embed="rId3">
            <a:alphaModFix/>
          </a:blip>
          <a:stretch>
            <a:fillRect/>
          </a:stretch>
        </p:blipFill>
        <p:spPr>
          <a:xfrm>
            <a:off x="1524000" y="1064724"/>
            <a:ext cx="9144000" cy="508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p:nvPr/>
        </p:nvSpPr>
        <p:spPr>
          <a:xfrm>
            <a:off x="-326775" y="-3"/>
            <a:ext cx="86859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CORE CONCEPTS</a:t>
            </a:r>
            <a:endParaRPr sz="4000" b="1" dirty="0">
              <a:solidFill>
                <a:schemeClr val="tx1"/>
              </a:solidFill>
              <a:latin typeface="Book Antiqua"/>
              <a:ea typeface="Book Antiqua"/>
              <a:cs typeface="Book Antiqua"/>
              <a:sym typeface="Book Antiqua"/>
            </a:endParaRPr>
          </a:p>
        </p:txBody>
      </p:sp>
      <p:pic>
        <p:nvPicPr>
          <p:cNvPr id="270" name="Google Shape;270;p40">
            <a:hlinkClick r:id="rId3"/>
          </p:cNvPr>
          <p:cNvPicPr preferRelativeResize="0"/>
          <p:nvPr/>
        </p:nvPicPr>
        <p:blipFill>
          <a:blip r:embed="rId4">
            <a:alphaModFix/>
          </a:blip>
          <a:stretch>
            <a:fillRect/>
          </a:stretch>
        </p:blipFill>
        <p:spPr>
          <a:xfrm>
            <a:off x="1524000" y="1260300"/>
            <a:ext cx="9144000" cy="4572000"/>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1">
            <a:hlinkClick r:id="rId3"/>
          </p:cNvPr>
          <p:cNvPicPr preferRelativeResize="0"/>
          <p:nvPr/>
        </p:nvPicPr>
        <p:blipFill>
          <a:blip r:embed="rId4">
            <a:alphaModFix/>
          </a:blip>
          <a:stretch>
            <a:fillRect/>
          </a:stretch>
        </p:blipFill>
        <p:spPr>
          <a:xfrm>
            <a:off x="1523989" y="930490"/>
            <a:ext cx="9144000" cy="5143457"/>
          </a:xfrm>
          <a:prstGeom prst="rect">
            <a:avLst/>
          </a:prstGeom>
          <a:noFill/>
          <a:ln w="19050" cap="flat" cmpd="sng">
            <a:solidFill>
              <a:srgbClr val="FFFFFF"/>
            </a:solidFill>
            <a:prstDash val="solid"/>
            <a:round/>
            <a:headEnd type="none" w="sm" len="sm"/>
            <a:tailEnd type="none" w="sm" len="sm"/>
          </a:ln>
        </p:spPr>
      </p:pic>
      <p:sp>
        <p:nvSpPr>
          <p:cNvPr id="276" name="Google Shape;276;p41"/>
          <p:cNvSpPr txBox="1"/>
          <p:nvPr/>
        </p:nvSpPr>
        <p:spPr>
          <a:xfrm>
            <a:off x="-2490750" y="0"/>
            <a:ext cx="87810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Game Flow/Pacing</a:t>
            </a:r>
            <a:endParaRPr sz="4000" b="1" dirty="0">
              <a:solidFill>
                <a:schemeClr val="tx1"/>
              </a:solidFill>
              <a:latin typeface="Book Antiqua"/>
              <a:ea typeface="Book Antiqua"/>
              <a:cs typeface="Book Antiqua"/>
              <a:sym typeface="Book Antiqua"/>
            </a:endParaRPr>
          </a:p>
        </p:txBody>
      </p:sp>
      <p:sp>
        <p:nvSpPr>
          <p:cNvPr id="277" name="Google Shape;277;p41"/>
          <p:cNvSpPr txBox="1"/>
          <p:nvPr/>
        </p:nvSpPr>
        <p:spPr>
          <a:xfrm>
            <a:off x="2742700" y="5823825"/>
            <a:ext cx="6456600" cy="9183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As level designers we are in charge of making the flow feel right room by room.</a:t>
            </a:r>
            <a:endParaRPr sz="2400">
              <a:solidFill>
                <a:schemeClr val="lt1"/>
              </a:solidFill>
              <a:latin typeface="Calibri"/>
              <a:ea typeface="Calibri"/>
              <a:cs typeface="Calibri"/>
              <a:sym typeface="Calibri"/>
            </a:endParaRPr>
          </a:p>
        </p:txBody>
      </p:sp>
      <p:pic>
        <p:nvPicPr>
          <p:cNvPr id="278" name="Google Shape;278;p41"/>
          <p:cNvPicPr preferRelativeResize="0"/>
          <p:nvPr/>
        </p:nvPicPr>
        <p:blipFill>
          <a:blip r:embed="rId5">
            <a:alphaModFix/>
          </a:blip>
          <a:stretch>
            <a:fillRect/>
          </a:stretch>
        </p:blipFill>
        <p:spPr>
          <a:xfrm>
            <a:off x="6924000" y="107300"/>
            <a:ext cx="3593100" cy="3043125"/>
          </a:xfrm>
          <a:prstGeom prst="rect">
            <a:avLst/>
          </a:prstGeom>
          <a:noFill/>
          <a:ln>
            <a:noFill/>
          </a:ln>
        </p:spPr>
      </p:pic>
      <p:sp>
        <p:nvSpPr>
          <p:cNvPr id="279" name="Google Shape;279;p41"/>
          <p:cNvSpPr txBox="1"/>
          <p:nvPr/>
        </p:nvSpPr>
        <p:spPr>
          <a:xfrm>
            <a:off x="1524000" y="1015375"/>
            <a:ext cx="5400000" cy="12270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Flow is what make the game fun. If well tuned, can transform even the simplest tasks into something interesting.</a:t>
            </a: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1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2"/>
          <p:cNvPicPr preferRelativeResize="0"/>
          <p:nvPr/>
        </p:nvPicPr>
        <p:blipFill>
          <a:blip r:embed="rId3">
            <a:alphaModFix/>
          </a:blip>
          <a:stretch>
            <a:fillRect/>
          </a:stretch>
        </p:blipFill>
        <p:spPr>
          <a:xfrm>
            <a:off x="1524000" y="1334150"/>
            <a:ext cx="9144000" cy="5145026"/>
          </a:xfrm>
          <a:prstGeom prst="rect">
            <a:avLst/>
          </a:prstGeom>
          <a:noFill/>
          <a:ln>
            <a:noFill/>
          </a:ln>
        </p:spPr>
      </p:pic>
      <p:sp>
        <p:nvSpPr>
          <p:cNvPr id="285" name="Google Shape;285;p42"/>
          <p:cNvSpPr txBox="1"/>
          <p:nvPr/>
        </p:nvSpPr>
        <p:spPr>
          <a:xfrm>
            <a:off x="7601125" y="102675"/>
            <a:ext cx="8781000" cy="1107900"/>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4000"/>
            </a:pPr>
            <a:r>
              <a:rPr lang="pt-BR" sz="4000" b="1" dirty="0">
                <a:solidFill>
                  <a:schemeClr val="tx1"/>
                </a:solidFill>
                <a:latin typeface="Book Antiqua"/>
                <a:ea typeface="Book Antiqua"/>
                <a:cs typeface="Book Antiqua"/>
                <a:sym typeface="Book Antiqua"/>
              </a:rPr>
              <a:t>Navigation</a:t>
            </a:r>
            <a:endParaRPr sz="4000" b="1" dirty="0">
              <a:solidFill>
                <a:schemeClr val="tx1"/>
              </a:solidFill>
              <a:latin typeface="Book Antiqua"/>
              <a:ea typeface="Book Antiqua"/>
              <a:cs typeface="Book Antiqua"/>
              <a:sym typeface="Book Antiqua"/>
            </a:endParaRPr>
          </a:p>
        </p:txBody>
      </p:sp>
      <p:sp>
        <p:nvSpPr>
          <p:cNvPr id="286" name="Google Shape;286;p42"/>
          <p:cNvSpPr txBox="1"/>
          <p:nvPr/>
        </p:nvSpPr>
        <p:spPr>
          <a:xfrm>
            <a:off x="1622875" y="147975"/>
            <a:ext cx="5684400" cy="1107899"/>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dirty="0">
                <a:solidFill>
                  <a:schemeClr val="lt1"/>
                </a:solidFill>
                <a:latin typeface="Calibri"/>
                <a:ea typeface="Calibri"/>
                <a:cs typeface="Calibri"/>
                <a:sym typeface="Calibri"/>
              </a:rPr>
              <a:t>A level design is basically the space and events where your game mechanics will take place.</a:t>
            </a:r>
            <a:endParaRPr sz="2400" dirty="0">
              <a:solidFill>
                <a:schemeClr val="lt1"/>
              </a:solidFill>
              <a:latin typeface="Calibri"/>
              <a:ea typeface="Calibri"/>
              <a:cs typeface="Calibri"/>
              <a:sym typeface="Calibri"/>
            </a:endParaRPr>
          </a:p>
        </p:txBody>
      </p:sp>
      <p:sp>
        <p:nvSpPr>
          <p:cNvPr id="287" name="Google Shape;287;p42"/>
          <p:cNvSpPr txBox="1"/>
          <p:nvPr/>
        </p:nvSpPr>
        <p:spPr>
          <a:xfrm>
            <a:off x="5030775" y="5566175"/>
            <a:ext cx="5373300" cy="10173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dirty="0">
                <a:solidFill>
                  <a:schemeClr val="lt1"/>
                </a:solidFill>
                <a:latin typeface="Calibri"/>
                <a:ea typeface="Calibri"/>
                <a:cs typeface="Calibri"/>
                <a:sym typeface="Calibri"/>
              </a:rPr>
              <a:t>The best way to understand a place is by exploring it. This is NAVIGATION.</a:t>
            </a:r>
            <a:endParaRPr sz="2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gtEl>
                                        <p:attrNameLst>
                                          <p:attrName>style.visibility</p:attrName>
                                        </p:attrNameLst>
                                      </p:cBhvr>
                                      <p:to>
                                        <p:strVal val="visible"/>
                                      </p:to>
                                    </p:set>
                                    <p:animEffect transition="in" filter="fade">
                                      <p:cBhvr>
                                        <p:cTn id="12"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3"/>
          <p:cNvPicPr preferRelativeResize="0"/>
          <p:nvPr/>
        </p:nvPicPr>
        <p:blipFill>
          <a:blip r:embed="rId3">
            <a:alphaModFix/>
          </a:blip>
          <a:stretch>
            <a:fillRect/>
          </a:stretch>
        </p:blipFill>
        <p:spPr>
          <a:xfrm>
            <a:off x="1524000" y="1107900"/>
            <a:ext cx="9192710" cy="5170900"/>
          </a:xfrm>
          <a:prstGeom prst="rect">
            <a:avLst/>
          </a:prstGeom>
          <a:noFill/>
          <a:ln>
            <a:noFill/>
          </a:ln>
        </p:spPr>
      </p:pic>
      <p:sp>
        <p:nvSpPr>
          <p:cNvPr id="294" name="Google Shape;294;p43"/>
          <p:cNvSpPr txBox="1"/>
          <p:nvPr/>
        </p:nvSpPr>
        <p:spPr>
          <a:xfrm>
            <a:off x="7660850" y="0"/>
            <a:ext cx="8781000" cy="1107900"/>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4000"/>
            </a:pPr>
            <a:r>
              <a:rPr lang="pt-BR" sz="4000" b="1" dirty="0">
                <a:solidFill>
                  <a:schemeClr val="tx1"/>
                </a:solidFill>
                <a:latin typeface="Book Antiqua"/>
                <a:ea typeface="Book Antiqua"/>
                <a:cs typeface="Book Antiqua"/>
                <a:sym typeface="Book Antiqua"/>
              </a:rPr>
              <a:t>Navigation</a:t>
            </a:r>
            <a:endParaRPr sz="4000" b="1" dirty="0">
              <a:solidFill>
                <a:schemeClr val="tx1"/>
              </a:solidFill>
              <a:latin typeface="Book Antiqua"/>
              <a:ea typeface="Book Antiqua"/>
              <a:cs typeface="Book Antiqua"/>
              <a:sym typeface="Book Antiqua"/>
            </a:endParaRPr>
          </a:p>
        </p:txBody>
      </p:sp>
      <p:sp>
        <p:nvSpPr>
          <p:cNvPr id="295" name="Google Shape;295;p43"/>
          <p:cNvSpPr txBox="1"/>
          <p:nvPr/>
        </p:nvSpPr>
        <p:spPr>
          <a:xfrm>
            <a:off x="2050375" y="268150"/>
            <a:ext cx="5087400" cy="12561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The player navigate through the hollow spaces in the level, so they are as important as the filled spaces.</a:t>
            </a:r>
            <a:endParaRPr sz="2400">
              <a:solidFill>
                <a:schemeClr val="lt1"/>
              </a:solidFill>
              <a:latin typeface="Calibri"/>
              <a:ea typeface="Calibri"/>
              <a:cs typeface="Calibri"/>
              <a:sym typeface="Calibri"/>
            </a:endParaRPr>
          </a:p>
        </p:txBody>
      </p:sp>
      <p:sp>
        <p:nvSpPr>
          <p:cNvPr id="296" name="Google Shape;296;p43"/>
          <p:cNvSpPr txBox="1"/>
          <p:nvPr/>
        </p:nvSpPr>
        <p:spPr>
          <a:xfrm>
            <a:off x="1923125" y="5658700"/>
            <a:ext cx="8229600" cy="8256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Always think about witch routes you are providing to your player and try to make each one interesting in its own way.</a:t>
            </a: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
                                        </p:tgtEl>
                                        <p:attrNameLst>
                                          <p:attrName>style.visibility</p:attrName>
                                        </p:attrNameLst>
                                      </p:cBhvr>
                                      <p:to>
                                        <p:strVal val="visible"/>
                                      </p:to>
                                    </p:set>
                                    <p:animEffect transition="in" filter="fade">
                                      <p:cBhvr>
                                        <p:cTn id="12"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blip>
          <a:stretch>
            <a:fillRect/>
          </a:stretch>
        </p:blipFill>
        <p:spPr>
          <a:xfrm>
            <a:off x="1524000" y="976600"/>
            <a:ext cx="9144000" cy="5143500"/>
          </a:xfrm>
          <a:prstGeom prst="rect">
            <a:avLst/>
          </a:prstGeom>
          <a:noFill/>
          <a:ln>
            <a:noFill/>
          </a:ln>
        </p:spPr>
      </p:pic>
      <p:sp>
        <p:nvSpPr>
          <p:cNvPr id="302" name="Google Shape;302;p44"/>
          <p:cNvSpPr txBox="1"/>
          <p:nvPr/>
        </p:nvSpPr>
        <p:spPr>
          <a:xfrm>
            <a:off x="1707825" y="0"/>
            <a:ext cx="87810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Orientation</a:t>
            </a:r>
            <a:endParaRPr sz="4000" b="1" dirty="0">
              <a:solidFill>
                <a:schemeClr val="tx1"/>
              </a:solidFill>
              <a:latin typeface="Book Antiqua"/>
              <a:ea typeface="Book Antiqua"/>
              <a:cs typeface="Book Antiqua"/>
              <a:sym typeface="Book Antiqua"/>
            </a:endParaRPr>
          </a:p>
        </p:txBody>
      </p:sp>
      <p:sp>
        <p:nvSpPr>
          <p:cNvPr id="303" name="Google Shape;303;p44"/>
          <p:cNvSpPr txBox="1"/>
          <p:nvPr/>
        </p:nvSpPr>
        <p:spPr>
          <a:xfrm>
            <a:off x="7095250" y="1107900"/>
            <a:ext cx="3492600" cy="16326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In order to understand where they are, we must provide clues for the orientation.</a:t>
            </a:r>
            <a:endParaRPr sz="2400">
              <a:solidFill>
                <a:schemeClr val="lt1"/>
              </a:solidFill>
              <a:latin typeface="Calibri"/>
              <a:ea typeface="Calibri"/>
              <a:cs typeface="Calibri"/>
              <a:sym typeface="Calibri"/>
            </a:endParaRPr>
          </a:p>
        </p:txBody>
      </p:sp>
      <p:sp>
        <p:nvSpPr>
          <p:cNvPr id="304" name="Google Shape;304;p44"/>
          <p:cNvSpPr txBox="1"/>
          <p:nvPr/>
        </p:nvSpPr>
        <p:spPr>
          <a:xfrm>
            <a:off x="1815225" y="6031825"/>
            <a:ext cx="5076300" cy="6102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Landmarks are the best way to do it.</a:t>
            </a: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p:nvPr/>
        </p:nvSpPr>
        <p:spPr>
          <a:xfrm>
            <a:off x="1198082" y="308084"/>
            <a:ext cx="3123710" cy="553998"/>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About me:</a:t>
            </a:r>
            <a:endParaRPr sz="4000" b="1" dirty="0">
              <a:solidFill>
                <a:schemeClr val="tx1"/>
              </a:solidFill>
              <a:latin typeface="Book Antiqua"/>
              <a:ea typeface="Book Antiqua"/>
              <a:cs typeface="Book Antiqua"/>
              <a:sym typeface="Book Antiqua"/>
            </a:endParaRPr>
          </a:p>
        </p:txBody>
      </p:sp>
      <p:sp>
        <p:nvSpPr>
          <p:cNvPr id="172" name="Google Shape;172;p27"/>
          <p:cNvSpPr txBox="1"/>
          <p:nvPr/>
        </p:nvSpPr>
        <p:spPr>
          <a:xfrm>
            <a:off x="2759925" y="1062125"/>
            <a:ext cx="4506784" cy="3364402"/>
          </a:xfrm>
          <a:prstGeom prst="rect">
            <a:avLst/>
          </a:prstGeom>
          <a:solidFill>
            <a:schemeClr val="dk1">
              <a:alpha val="80000"/>
            </a:schemeClr>
          </a:solidFill>
          <a:ln>
            <a:noFill/>
          </a:ln>
        </p:spPr>
        <p:txBody>
          <a:bodyPr spcFirstLastPara="1" wrap="square" lIns="91425" tIns="45700" rIns="91425" bIns="45700" anchor="t" anchorCtr="0">
            <a:noAutofit/>
          </a:bodyPr>
          <a:lstStyle/>
          <a:p>
            <a:pPr marL="511175" indent="-342900">
              <a:lnSpc>
                <a:spcPct val="150000"/>
              </a:lnSpc>
              <a:buClr>
                <a:schemeClr val="lt1"/>
              </a:buClr>
              <a:buSzPts val="2400"/>
              <a:buFont typeface="Arial"/>
              <a:buChar char="•"/>
            </a:pPr>
            <a:r>
              <a:rPr lang="pt-BR" sz="2400" dirty="0">
                <a:solidFill>
                  <a:schemeClr val="lt1"/>
                </a:solidFill>
                <a:latin typeface="Calibri"/>
                <a:ea typeface="Calibri"/>
                <a:cs typeface="Calibri"/>
                <a:sym typeface="Calibri"/>
              </a:rPr>
              <a:t>Charles Cue</a:t>
            </a:r>
            <a:endParaRPr dirty="0"/>
          </a:p>
          <a:p>
            <a:pPr marL="511175" indent="-342900">
              <a:lnSpc>
                <a:spcPct val="150000"/>
              </a:lnSpc>
              <a:buClr>
                <a:schemeClr val="lt1"/>
              </a:buClr>
              <a:buSzPts val="2400"/>
              <a:buFont typeface="Arial"/>
              <a:buChar char="•"/>
            </a:pPr>
            <a:r>
              <a:rPr lang="pt-BR" sz="2400" dirty="0">
                <a:solidFill>
                  <a:schemeClr val="lt1"/>
                </a:solidFill>
                <a:latin typeface="Calibri"/>
                <a:ea typeface="Calibri"/>
                <a:cs typeface="Calibri"/>
                <a:sym typeface="Calibri"/>
              </a:rPr>
              <a:t>Game Designer, Programmer, Technical Designer since 2011</a:t>
            </a:r>
            <a:endParaRPr dirty="0"/>
          </a:p>
          <a:p>
            <a:pPr marL="511175" indent="-342900">
              <a:lnSpc>
                <a:spcPct val="150000"/>
              </a:lnSpc>
              <a:buClr>
                <a:schemeClr val="lt1"/>
              </a:buClr>
              <a:buSzPts val="2400"/>
              <a:buFont typeface="Arial"/>
              <a:buChar char="•"/>
            </a:pPr>
            <a:r>
              <a:rPr lang="pt-BR" sz="2400" dirty="0">
                <a:solidFill>
                  <a:schemeClr val="lt1"/>
                </a:solidFill>
                <a:latin typeface="Calibri"/>
                <a:ea typeface="Calibri"/>
                <a:cs typeface="Calibri"/>
                <a:sym typeface="Calibri"/>
              </a:rPr>
              <a:t>Instructor for 10+ years</a:t>
            </a:r>
            <a:endParaRPr sz="2400" dirty="0">
              <a:solidFill>
                <a:schemeClr val="lt1"/>
              </a:solidFill>
              <a:latin typeface="Calibri"/>
              <a:ea typeface="Calibri"/>
              <a:cs typeface="Calibri"/>
              <a:sym typeface="Calibri"/>
            </a:endParaRPr>
          </a:p>
          <a:p>
            <a:pPr marL="511175" indent="-342900">
              <a:lnSpc>
                <a:spcPct val="150000"/>
              </a:lnSpc>
              <a:buClr>
                <a:schemeClr val="lt1"/>
              </a:buClr>
              <a:buSzPts val="2400"/>
              <a:buFont typeface="Arial"/>
              <a:buChar char="•"/>
            </a:pPr>
            <a:r>
              <a:rPr lang="pt-BR" sz="2400" dirty="0">
                <a:solidFill>
                  <a:schemeClr val="lt1"/>
                </a:solidFill>
                <a:latin typeface="Calibri"/>
                <a:ea typeface="Calibri"/>
                <a:cs typeface="Calibri"/>
                <a:sym typeface="Calibri"/>
              </a:rPr>
              <a:t>JRPG, Mystery, Rhythm games</a:t>
            </a:r>
            <a:endParaRPr sz="2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2">
                                            <p:txEl>
                                              <p:pRg st="0" end="0"/>
                                            </p:txEl>
                                          </p:spTgt>
                                        </p:tgtEl>
                                        <p:attrNameLst>
                                          <p:attrName>style.visibility</p:attrName>
                                        </p:attrNameLst>
                                      </p:cBhvr>
                                      <p:to>
                                        <p:strVal val="visible"/>
                                      </p:to>
                                    </p:set>
                                    <p:animEffect transition="in" filter="fade">
                                      <p:cBhvr>
                                        <p:cTn id="11" dur="500"/>
                                        <p:tgtEl>
                                          <p:spTgt spid="17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2">
                                            <p:txEl>
                                              <p:pRg st="1" end="1"/>
                                            </p:txEl>
                                          </p:spTgt>
                                        </p:tgtEl>
                                        <p:attrNameLst>
                                          <p:attrName>style.visibility</p:attrName>
                                        </p:attrNameLst>
                                      </p:cBhvr>
                                      <p:to>
                                        <p:strVal val="visible"/>
                                      </p:to>
                                    </p:set>
                                    <p:animEffect transition="in" filter="fade">
                                      <p:cBhvr>
                                        <p:cTn id="15" dur="500"/>
                                        <p:tgtEl>
                                          <p:spTgt spid="17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2">
                                            <p:txEl>
                                              <p:pRg st="2" end="2"/>
                                            </p:txEl>
                                          </p:spTgt>
                                        </p:tgtEl>
                                        <p:attrNameLst>
                                          <p:attrName>style.visibility</p:attrName>
                                        </p:attrNameLst>
                                      </p:cBhvr>
                                      <p:to>
                                        <p:strVal val="visible"/>
                                      </p:to>
                                    </p:set>
                                    <p:animEffect transition="in" filter="fade">
                                      <p:cBhvr>
                                        <p:cTn id="19" dur="500"/>
                                        <p:tgtEl>
                                          <p:spTgt spid="17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2">
                                            <p:txEl>
                                              <p:pRg st="3" end="3"/>
                                            </p:txEl>
                                          </p:spTgt>
                                        </p:tgtEl>
                                        <p:attrNameLst>
                                          <p:attrName>style.visibility</p:attrName>
                                        </p:attrNameLst>
                                      </p:cBhvr>
                                      <p:to>
                                        <p:strVal val="visible"/>
                                      </p:to>
                                    </p:set>
                                    <p:animEffect transition="in" filter="fade">
                                      <p:cBhvr>
                                        <p:cTn id="23" dur="500"/>
                                        <p:tgtEl>
                                          <p:spTgt spid="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5">
            <a:hlinkClick r:id="rId3"/>
          </p:cNvPr>
          <p:cNvPicPr preferRelativeResize="0"/>
          <p:nvPr/>
        </p:nvPicPr>
        <p:blipFill>
          <a:blip r:embed="rId4">
            <a:alphaModFix/>
          </a:blip>
          <a:stretch>
            <a:fillRect/>
          </a:stretch>
        </p:blipFill>
        <p:spPr>
          <a:xfrm>
            <a:off x="1524000" y="1406400"/>
            <a:ext cx="9144000" cy="5143500"/>
          </a:xfrm>
          <a:prstGeom prst="rect">
            <a:avLst/>
          </a:prstGeom>
          <a:noFill/>
          <a:ln w="28575" cap="flat" cmpd="sng">
            <a:solidFill>
              <a:srgbClr val="FFFFFF"/>
            </a:solidFill>
            <a:prstDash val="solid"/>
            <a:round/>
            <a:headEnd type="none" w="sm" len="sm"/>
            <a:tailEnd type="none" w="sm" len="sm"/>
          </a:ln>
        </p:spPr>
      </p:pic>
      <p:sp>
        <p:nvSpPr>
          <p:cNvPr id="310" name="Google Shape;310;p45"/>
          <p:cNvSpPr txBox="1"/>
          <p:nvPr/>
        </p:nvSpPr>
        <p:spPr>
          <a:xfrm>
            <a:off x="1705500" y="0"/>
            <a:ext cx="87810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Wayfinding</a:t>
            </a:r>
            <a:endParaRPr sz="4000" b="1" dirty="0">
              <a:solidFill>
                <a:schemeClr val="tx1"/>
              </a:solidFill>
              <a:latin typeface="Book Antiqua"/>
              <a:ea typeface="Book Antiqua"/>
              <a:cs typeface="Book Antiqua"/>
              <a:sym typeface="Book Antiqua"/>
            </a:endParaRPr>
          </a:p>
        </p:txBody>
      </p:sp>
      <p:sp>
        <p:nvSpPr>
          <p:cNvPr id="311" name="Google Shape;311;p45"/>
          <p:cNvSpPr txBox="1"/>
          <p:nvPr/>
        </p:nvSpPr>
        <p:spPr>
          <a:xfrm>
            <a:off x="1823575" y="401700"/>
            <a:ext cx="5808900" cy="5571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Waypoints are necessary to guide the player.</a:t>
            </a:r>
            <a:endParaRPr sz="2400">
              <a:solidFill>
                <a:schemeClr val="lt1"/>
              </a:solidFill>
              <a:latin typeface="Calibri"/>
              <a:ea typeface="Calibri"/>
              <a:cs typeface="Calibri"/>
              <a:sym typeface="Calibri"/>
            </a:endParaRPr>
          </a:p>
        </p:txBody>
      </p:sp>
      <p:sp>
        <p:nvSpPr>
          <p:cNvPr id="312" name="Google Shape;312;p45"/>
          <p:cNvSpPr txBox="1"/>
          <p:nvPr/>
        </p:nvSpPr>
        <p:spPr>
          <a:xfrm>
            <a:off x="5706625" y="1588675"/>
            <a:ext cx="4867200" cy="8853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We can use landmarks, colors, lighting, enemies, movement or VFX.</a:t>
            </a: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fade">
                                      <p:cBhvr>
                                        <p:cTn id="12"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p:nvPr/>
        </p:nvSpPr>
        <p:spPr>
          <a:xfrm>
            <a:off x="-4685475" y="4067175"/>
            <a:ext cx="87810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Signifiers</a:t>
            </a:r>
            <a:endParaRPr sz="4000" b="1" dirty="0">
              <a:solidFill>
                <a:schemeClr val="tx1"/>
              </a:solidFill>
              <a:latin typeface="Book Antiqua"/>
              <a:ea typeface="Book Antiqua"/>
              <a:cs typeface="Book Antiqua"/>
              <a:sym typeface="Book Antiqua"/>
            </a:endParaRPr>
          </a:p>
        </p:txBody>
      </p:sp>
      <p:sp>
        <p:nvSpPr>
          <p:cNvPr id="318" name="Google Shape;318;p46"/>
          <p:cNvSpPr txBox="1"/>
          <p:nvPr/>
        </p:nvSpPr>
        <p:spPr>
          <a:xfrm>
            <a:off x="1843175" y="5270875"/>
            <a:ext cx="5808900" cy="12639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Signifiers are visual cues in the game that communicate things to the player. They send a message.</a:t>
            </a:r>
            <a:endParaRPr sz="2400">
              <a:solidFill>
                <a:schemeClr val="lt1"/>
              </a:solidFill>
              <a:latin typeface="Calibri"/>
              <a:ea typeface="Calibri"/>
              <a:cs typeface="Calibri"/>
              <a:sym typeface="Calibri"/>
            </a:endParaRPr>
          </a:p>
        </p:txBody>
      </p:sp>
      <p:pic>
        <p:nvPicPr>
          <p:cNvPr id="319" name="Google Shape;319;p46"/>
          <p:cNvPicPr preferRelativeResize="0"/>
          <p:nvPr/>
        </p:nvPicPr>
        <p:blipFill>
          <a:blip r:embed="rId3">
            <a:alphaModFix/>
          </a:blip>
          <a:stretch>
            <a:fillRect/>
          </a:stretch>
        </p:blipFill>
        <p:spPr>
          <a:xfrm>
            <a:off x="1524000" y="146701"/>
            <a:ext cx="6799502" cy="3824701"/>
          </a:xfrm>
          <a:prstGeom prst="rect">
            <a:avLst/>
          </a:prstGeom>
          <a:noFill/>
          <a:ln>
            <a:noFill/>
          </a:ln>
        </p:spPr>
      </p:pic>
      <p:pic>
        <p:nvPicPr>
          <p:cNvPr id="320" name="Google Shape;320;p46"/>
          <p:cNvPicPr preferRelativeResize="0"/>
          <p:nvPr/>
        </p:nvPicPr>
        <p:blipFill rotWithShape="1">
          <a:blip r:embed="rId4">
            <a:alphaModFix/>
          </a:blip>
          <a:srcRect l="56890" t="23189"/>
          <a:stretch/>
        </p:blipFill>
        <p:spPr>
          <a:xfrm>
            <a:off x="7826551" y="4867025"/>
            <a:ext cx="2619025" cy="1914350"/>
          </a:xfrm>
          <a:prstGeom prst="rect">
            <a:avLst/>
          </a:prstGeom>
          <a:noFill/>
          <a:ln>
            <a:noFill/>
          </a:ln>
        </p:spPr>
      </p:pic>
      <p:pic>
        <p:nvPicPr>
          <p:cNvPr id="321" name="Google Shape;321;p46"/>
          <p:cNvPicPr preferRelativeResize="0"/>
          <p:nvPr/>
        </p:nvPicPr>
        <p:blipFill rotWithShape="1">
          <a:blip r:embed="rId5">
            <a:alphaModFix/>
          </a:blip>
          <a:srcRect l="46389" b="16770"/>
          <a:stretch/>
        </p:blipFill>
        <p:spPr>
          <a:xfrm>
            <a:off x="6921025" y="2745138"/>
            <a:ext cx="3197974" cy="2071100"/>
          </a:xfrm>
          <a:prstGeom prst="rect">
            <a:avLst/>
          </a:prstGeom>
          <a:noFill/>
          <a:ln>
            <a:noFill/>
          </a:ln>
        </p:spPr>
      </p:pic>
      <p:sp>
        <p:nvSpPr>
          <p:cNvPr id="322" name="Google Shape;322;p46"/>
          <p:cNvSpPr txBox="1"/>
          <p:nvPr/>
        </p:nvSpPr>
        <p:spPr>
          <a:xfrm>
            <a:off x="5883725" y="226850"/>
            <a:ext cx="4611900" cy="2467500"/>
          </a:xfrm>
          <a:prstGeom prst="rect">
            <a:avLst/>
          </a:prstGeom>
          <a:solidFill>
            <a:schemeClr val="dk1">
              <a:alpha val="80000"/>
            </a:schemeClr>
          </a:solidFill>
          <a:ln>
            <a:noFill/>
          </a:ln>
        </p:spPr>
        <p:txBody>
          <a:bodyPr spcFirstLastPara="1" wrap="square" lIns="91425" tIns="45700" rIns="91425" bIns="45700" anchor="t" anchorCtr="0">
            <a:noAutofit/>
          </a:bodyPr>
          <a:lstStyle/>
          <a:p>
            <a:pPr>
              <a:buClr>
                <a:schemeClr val="dk1"/>
              </a:buClr>
              <a:buSzPts val="1100"/>
            </a:pPr>
            <a:r>
              <a:rPr lang="pt-BR" sz="2400" dirty="0">
                <a:solidFill>
                  <a:schemeClr val="lt1"/>
                </a:solidFill>
                <a:latin typeface="Calibri"/>
                <a:ea typeface="Calibri"/>
                <a:cs typeface="Calibri"/>
                <a:sym typeface="Calibri"/>
              </a:rPr>
              <a:t>If a door is closed or not. Could you enter it later?</a:t>
            </a:r>
            <a:endParaRPr sz="2400" dirty="0">
              <a:solidFill>
                <a:schemeClr val="lt1"/>
              </a:solidFill>
              <a:latin typeface="Calibri"/>
              <a:ea typeface="Calibri"/>
              <a:cs typeface="Calibri"/>
              <a:sym typeface="Calibri"/>
            </a:endParaRPr>
          </a:p>
          <a:p>
            <a:pPr>
              <a:buClr>
                <a:schemeClr val="dk1"/>
              </a:buClr>
              <a:buSzPts val="1100"/>
            </a:pPr>
            <a:r>
              <a:rPr lang="pt-BR" sz="2400" dirty="0">
                <a:solidFill>
                  <a:schemeClr val="lt1"/>
                </a:solidFill>
                <a:latin typeface="Calibri"/>
                <a:ea typeface="Calibri"/>
                <a:cs typeface="Calibri"/>
                <a:sym typeface="Calibri"/>
              </a:rPr>
              <a:t>Typewriter - you’re safe, and you can save</a:t>
            </a:r>
            <a:endParaRPr sz="2400" dirty="0">
              <a:solidFill>
                <a:schemeClr val="lt1"/>
              </a:solidFill>
              <a:latin typeface="Calibri"/>
              <a:ea typeface="Calibri"/>
              <a:cs typeface="Calibri"/>
              <a:sym typeface="Calibri"/>
            </a:endParaRPr>
          </a:p>
          <a:p>
            <a:pPr>
              <a:buClr>
                <a:schemeClr val="dk1"/>
              </a:buClr>
              <a:buSzPts val="1100"/>
            </a:pPr>
            <a:r>
              <a:rPr lang="pt-BR" sz="2400" dirty="0">
                <a:solidFill>
                  <a:schemeClr val="lt1"/>
                </a:solidFill>
                <a:latin typeface="Calibri"/>
                <a:ea typeface="Calibri"/>
                <a:cs typeface="Calibri"/>
                <a:sym typeface="Calibri"/>
              </a:rPr>
              <a:t>? block = Something interesting is inside</a:t>
            </a:r>
            <a:endParaRPr sz="2400" dirty="0">
              <a:solidFill>
                <a:schemeClr val="lt1"/>
              </a:solidFill>
              <a:latin typeface="Calibri"/>
              <a:ea typeface="Calibri"/>
              <a:cs typeface="Calibri"/>
              <a:sym typeface="Calibri"/>
            </a:endParaRPr>
          </a:p>
          <a:p>
            <a:pPr>
              <a:buClr>
                <a:schemeClr val="dk1"/>
              </a:buClr>
              <a:buSzPts val="1100"/>
            </a:pPr>
            <a:endParaRPr sz="2400" dirty="0">
              <a:solidFill>
                <a:schemeClr val="lt1"/>
              </a:solidFill>
              <a:latin typeface="Calibri"/>
              <a:ea typeface="Calibri"/>
              <a:cs typeface="Calibri"/>
              <a:sym typeface="Calibri"/>
            </a:endParaRPr>
          </a:p>
          <a:p>
            <a:endParaRPr sz="2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gtEl>
                                        <p:attrNameLst>
                                          <p:attrName>style.visibility</p:attrName>
                                        </p:attrNameLst>
                                      </p:cBhvr>
                                      <p:to>
                                        <p:strVal val="visible"/>
                                      </p:to>
                                    </p:set>
                                    <p:animEffect transition="in" filter="fade">
                                      <p:cBhvr>
                                        <p:cTn id="17" dur="1000"/>
                                        <p:tgtEl>
                                          <p:spTgt spid="3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fade">
                                      <p:cBhvr>
                                        <p:cTn id="22" dur="1000"/>
                                        <p:tgtEl>
                                          <p:spTgt spid="3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0"/>
                                        </p:tgtEl>
                                        <p:attrNameLst>
                                          <p:attrName>style.visibility</p:attrName>
                                        </p:attrNameLst>
                                      </p:cBhvr>
                                      <p:to>
                                        <p:strVal val="visible"/>
                                      </p:to>
                                    </p:set>
                                    <p:animEffect transition="in" filter="fade">
                                      <p:cBhvr>
                                        <p:cTn id="27"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47">
            <a:hlinkClick r:id="rId3"/>
          </p:cNvPr>
          <p:cNvPicPr preferRelativeResize="0"/>
          <p:nvPr/>
        </p:nvPicPr>
        <p:blipFill rotWithShape="1">
          <a:blip r:embed="rId4">
            <a:alphaModFix/>
          </a:blip>
          <a:srcRect t="5240"/>
          <a:stretch/>
        </p:blipFill>
        <p:spPr>
          <a:xfrm>
            <a:off x="1524000" y="313525"/>
            <a:ext cx="9144000" cy="4874074"/>
          </a:xfrm>
          <a:prstGeom prst="rect">
            <a:avLst/>
          </a:prstGeom>
          <a:noFill/>
          <a:ln w="28575" cap="flat" cmpd="sng">
            <a:solidFill>
              <a:srgbClr val="FFFFFF"/>
            </a:solidFill>
            <a:prstDash val="solid"/>
            <a:round/>
            <a:headEnd type="none" w="sm" len="sm"/>
            <a:tailEnd type="none" w="sm" len="sm"/>
          </a:ln>
        </p:spPr>
      </p:pic>
      <p:sp>
        <p:nvSpPr>
          <p:cNvPr id="328" name="Google Shape;328;p47"/>
          <p:cNvSpPr txBox="1"/>
          <p:nvPr/>
        </p:nvSpPr>
        <p:spPr>
          <a:xfrm>
            <a:off x="1636925" y="5729875"/>
            <a:ext cx="87810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Signifiers</a:t>
            </a:r>
            <a:endParaRPr sz="4000" b="1" dirty="0">
              <a:solidFill>
                <a:schemeClr val="tx1"/>
              </a:solidFill>
              <a:latin typeface="Book Antiqua"/>
              <a:ea typeface="Book Antiqua"/>
              <a:cs typeface="Book Antiqua"/>
              <a:sym typeface="Book Antiqua"/>
            </a:endParaRPr>
          </a:p>
        </p:txBody>
      </p:sp>
      <p:sp>
        <p:nvSpPr>
          <p:cNvPr id="329" name="Google Shape;329;p47"/>
          <p:cNvSpPr txBox="1"/>
          <p:nvPr/>
        </p:nvSpPr>
        <p:spPr>
          <a:xfrm>
            <a:off x="1774075" y="5405527"/>
            <a:ext cx="6147000" cy="12639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dirty="0">
                <a:solidFill>
                  <a:schemeClr val="lt1"/>
                </a:solidFill>
                <a:latin typeface="Calibri"/>
                <a:ea typeface="Calibri"/>
                <a:cs typeface="Calibri"/>
                <a:sym typeface="Calibri"/>
              </a:rPr>
              <a:t>Players will draw those associations taught in the tutorial (safe space) when they play through the rest of the game.</a:t>
            </a:r>
            <a:endParaRPr sz="2400" dirty="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p:nvPr/>
        </p:nvSpPr>
        <p:spPr>
          <a:xfrm>
            <a:off x="-4415525" y="136800"/>
            <a:ext cx="8781000" cy="11079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Affordance</a:t>
            </a:r>
            <a:endParaRPr sz="4000" b="1" dirty="0">
              <a:solidFill>
                <a:schemeClr val="tx1"/>
              </a:solidFill>
              <a:latin typeface="Book Antiqua"/>
              <a:ea typeface="Book Antiqua"/>
              <a:cs typeface="Book Antiqua"/>
              <a:sym typeface="Book Antiqua"/>
            </a:endParaRPr>
          </a:p>
        </p:txBody>
      </p:sp>
      <p:pic>
        <p:nvPicPr>
          <p:cNvPr id="335" name="Google Shape;335;p48">
            <a:hlinkClick r:id="rId3"/>
          </p:cNvPr>
          <p:cNvPicPr preferRelativeResize="0"/>
          <p:nvPr/>
        </p:nvPicPr>
        <p:blipFill>
          <a:blip r:embed="rId4">
            <a:alphaModFix/>
          </a:blip>
          <a:stretch>
            <a:fillRect/>
          </a:stretch>
        </p:blipFill>
        <p:spPr>
          <a:xfrm>
            <a:off x="3267200" y="1135575"/>
            <a:ext cx="6096000" cy="4572000"/>
          </a:xfrm>
          <a:prstGeom prst="rect">
            <a:avLst/>
          </a:prstGeom>
          <a:noFill/>
          <a:ln w="28575" cap="flat" cmpd="sng">
            <a:solidFill>
              <a:srgbClr val="FFFFFF"/>
            </a:solidFill>
            <a:prstDash val="solid"/>
            <a:round/>
            <a:headEnd type="none" w="sm" len="sm"/>
            <a:tailEnd type="none" w="sm" len="sm"/>
          </a:ln>
        </p:spPr>
      </p:pic>
      <p:sp>
        <p:nvSpPr>
          <p:cNvPr id="336" name="Google Shape;336;p48"/>
          <p:cNvSpPr txBox="1"/>
          <p:nvPr/>
        </p:nvSpPr>
        <p:spPr>
          <a:xfrm>
            <a:off x="1973900" y="5821050"/>
            <a:ext cx="8308800" cy="8853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Affordances are when a player knows how to use something - things in a game where its form implies function. </a:t>
            </a:r>
            <a:endParaRPr sz="2400">
              <a:solidFill>
                <a:schemeClr val="lt1"/>
              </a:solidFill>
              <a:latin typeface="Calibri"/>
              <a:ea typeface="Calibri"/>
              <a:cs typeface="Calibri"/>
              <a:sym typeface="Calibri"/>
            </a:endParaRPr>
          </a:p>
        </p:txBody>
      </p:sp>
      <p:sp>
        <p:nvSpPr>
          <p:cNvPr id="337" name="Google Shape;337;p48"/>
          <p:cNvSpPr txBox="1"/>
          <p:nvPr/>
        </p:nvSpPr>
        <p:spPr>
          <a:xfrm>
            <a:off x="5461550" y="136800"/>
            <a:ext cx="4031700" cy="8853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These things are often relatable to real-world things.</a:t>
            </a:r>
            <a:endParaRPr sz="24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p:nvPr/>
        </p:nvSpPr>
        <p:spPr>
          <a:xfrm>
            <a:off x="1778525" y="5670225"/>
            <a:ext cx="87810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Sightlines</a:t>
            </a:r>
            <a:endParaRPr sz="4000" b="1" dirty="0">
              <a:solidFill>
                <a:schemeClr val="tx1"/>
              </a:solidFill>
              <a:latin typeface="Book Antiqua"/>
              <a:ea typeface="Book Antiqua"/>
              <a:cs typeface="Book Antiqua"/>
              <a:sym typeface="Book Antiqua"/>
            </a:endParaRPr>
          </a:p>
        </p:txBody>
      </p:sp>
      <p:sp>
        <p:nvSpPr>
          <p:cNvPr id="343" name="Google Shape;343;p49"/>
          <p:cNvSpPr txBox="1"/>
          <p:nvPr/>
        </p:nvSpPr>
        <p:spPr>
          <a:xfrm>
            <a:off x="-3450200" y="521225"/>
            <a:ext cx="3000000" cy="3000000"/>
          </a:xfrm>
          <a:prstGeom prst="rect">
            <a:avLst/>
          </a:prstGeom>
          <a:noFill/>
          <a:ln>
            <a:noFill/>
          </a:ln>
        </p:spPr>
        <p:txBody>
          <a:bodyPr spcFirstLastPara="1" wrap="square" lIns="91425" tIns="91425" rIns="91425" bIns="91425" anchor="ctr" anchorCtr="0">
            <a:noAutofit/>
          </a:bodyPr>
          <a:lstStyle/>
          <a:p>
            <a:r>
              <a:rPr lang="pt-BR"/>
              <a:t>http://level-design.org/?page_id=2274</a:t>
            </a:r>
            <a:endParaRPr/>
          </a:p>
        </p:txBody>
      </p:sp>
      <p:pic>
        <p:nvPicPr>
          <p:cNvPr id="344" name="Google Shape;344;p49">
            <a:hlinkClick r:id="rId3"/>
          </p:cNvPr>
          <p:cNvPicPr preferRelativeResize="0"/>
          <p:nvPr/>
        </p:nvPicPr>
        <p:blipFill>
          <a:blip r:embed="rId4">
            <a:alphaModFix/>
          </a:blip>
          <a:stretch>
            <a:fillRect/>
          </a:stretch>
        </p:blipFill>
        <p:spPr>
          <a:xfrm>
            <a:off x="1524000" y="297351"/>
            <a:ext cx="9144000" cy="5143495"/>
          </a:xfrm>
          <a:prstGeom prst="rect">
            <a:avLst/>
          </a:prstGeom>
          <a:noFill/>
          <a:ln w="28575" cap="flat" cmpd="sng">
            <a:solidFill>
              <a:srgbClr val="FFFFFF"/>
            </a:solidFill>
            <a:prstDash val="solid"/>
            <a:round/>
            <a:headEnd type="none" w="sm" len="sm"/>
            <a:tailEnd type="none" w="sm" len="sm"/>
          </a:ln>
        </p:spPr>
      </p:pic>
      <p:sp>
        <p:nvSpPr>
          <p:cNvPr id="345" name="Google Shape;345;p49"/>
          <p:cNvSpPr txBox="1"/>
          <p:nvPr/>
        </p:nvSpPr>
        <p:spPr>
          <a:xfrm>
            <a:off x="4790375" y="5052900"/>
            <a:ext cx="5682000" cy="8577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You must provide variations in order to create different combat encounters.</a:t>
            </a:r>
            <a:endParaRPr sz="2400">
              <a:solidFill>
                <a:schemeClr val="lt1"/>
              </a:solidFill>
              <a:latin typeface="Calibri"/>
              <a:ea typeface="Calibri"/>
              <a:cs typeface="Calibri"/>
              <a:sym typeface="Calibri"/>
            </a:endParaRPr>
          </a:p>
        </p:txBody>
      </p:sp>
      <p:sp>
        <p:nvSpPr>
          <p:cNvPr id="346" name="Google Shape;346;p49"/>
          <p:cNvSpPr txBox="1"/>
          <p:nvPr/>
        </p:nvSpPr>
        <p:spPr>
          <a:xfrm>
            <a:off x="491775" y="619325"/>
            <a:ext cx="7353000" cy="857700"/>
          </a:xfrm>
          <a:prstGeom prst="rect">
            <a:avLst/>
          </a:prstGeom>
          <a:noFill/>
          <a:ln>
            <a:noFill/>
          </a:ln>
        </p:spPr>
        <p:txBody>
          <a:bodyPr spcFirstLastPara="1" wrap="square" lIns="91425" tIns="91425" rIns="91425" bIns="91425" anchor="t" anchorCtr="0">
            <a:noAutofit/>
          </a:bodyPr>
          <a:lstStyle/>
          <a:p>
            <a:endParaRPr/>
          </a:p>
        </p:txBody>
      </p:sp>
      <p:sp>
        <p:nvSpPr>
          <p:cNvPr id="347" name="Google Shape;347;p49"/>
          <p:cNvSpPr txBox="1"/>
          <p:nvPr/>
        </p:nvSpPr>
        <p:spPr>
          <a:xfrm>
            <a:off x="1524000" y="341600"/>
            <a:ext cx="5102100" cy="508200"/>
          </a:xfrm>
          <a:prstGeom prst="rect">
            <a:avLst/>
          </a:prstGeom>
          <a:solidFill>
            <a:schemeClr val="dk1">
              <a:alpha val="80000"/>
            </a:schemeClr>
          </a:solidFill>
          <a:ln>
            <a:noFill/>
          </a:ln>
        </p:spPr>
        <p:txBody>
          <a:bodyPr spcFirstLastPara="1" wrap="square" lIns="91425" tIns="45700" rIns="91425" bIns="45700" anchor="t" anchorCtr="0">
            <a:noAutofit/>
          </a:bodyPr>
          <a:lstStyle/>
          <a:p>
            <a:r>
              <a:rPr lang="pt-BR" sz="2400">
                <a:solidFill>
                  <a:schemeClr val="lt1"/>
                </a:solidFill>
                <a:latin typeface="Calibri"/>
                <a:ea typeface="Calibri"/>
                <a:cs typeface="Calibri"/>
                <a:sym typeface="Calibri"/>
              </a:rPr>
              <a:t>Are especially important for shooters.</a:t>
            </a: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5"/>
                                        </p:tgtEl>
                                        <p:attrNameLst>
                                          <p:attrName>style.visibility</p:attrName>
                                        </p:attrNameLst>
                                      </p:cBhvr>
                                      <p:to>
                                        <p:strVal val="visible"/>
                                      </p:to>
                                    </p:set>
                                    <p:animEffect transition="in" filter="fade">
                                      <p:cBhvr>
                                        <p:cTn id="12"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p:nvPr/>
        </p:nvSpPr>
        <p:spPr>
          <a:xfrm>
            <a:off x="1778525" y="5670225"/>
            <a:ext cx="87810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Cover</a:t>
            </a:r>
            <a:endParaRPr sz="4000" b="1" dirty="0">
              <a:solidFill>
                <a:schemeClr val="tx1"/>
              </a:solidFill>
              <a:latin typeface="Book Antiqua"/>
              <a:ea typeface="Book Antiqua"/>
              <a:cs typeface="Book Antiqua"/>
              <a:sym typeface="Book Antiqua"/>
            </a:endParaRPr>
          </a:p>
        </p:txBody>
      </p:sp>
      <p:sp>
        <p:nvSpPr>
          <p:cNvPr id="353" name="Google Shape;353;p50"/>
          <p:cNvSpPr txBox="1"/>
          <p:nvPr/>
        </p:nvSpPr>
        <p:spPr>
          <a:xfrm>
            <a:off x="-3450200" y="521225"/>
            <a:ext cx="3000000" cy="3000000"/>
          </a:xfrm>
          <a:prstGeom prst="rect">
            <a:avLst/>
          </a:prstGeom>
          <a:noFill/>
          <a:ln>
            <a:noFill/>
          </a:ln>
        </p:spPr>
        <p:txBody>
          <a:bodyPr spcFirstLastPara="1" wrap="square" lIns="91425" tIns="91425" rIns="91425" bIns="91425" anchor="ctr" anchorCtr="0">
            <a:noAutofit/>
          </a:bodyPr>
          <a:lstStyle/>
          <a:p>
            <a:r>
              <a:rPr lang="pt-BR"/>
              <a:t>http://level-design.org/?page_id=2274</a:t>
            </a:r>
            <a:endParaRPr/>
          </a:p>
        </p:txBody>
      </p:sp>
      <p:sp>
        <p:nvSpPr>
          <p:cNvPr id="354" name="Google Shape;354;p50"/>
          <p:cNvSpPr txBox="1"/>
          <p:nvPr/>
        </p:nvSpPr>
        <p:spPr>
          <a:xfrm>
            <a:off x="491775" y="619325"/>
            <a:ext cx="7353000" cy="857700"/>
          </a:xfrm>
          <a:prstGeom prst="rect">
            <a:avLst/>
          </a:prstGeom>
          <a:noFill/>
          <a:ln>
            <a:noFill/>
          </a:ln>
        </p:spPr>
        <p:txBody>
          <a:bodyPr spcFirstLastPara="1" wrap="square" lIns="91425" tIns="91425" rIns="91425" bIns="91425" anchor="t" anchorCtr="0">
            <a:noAutofit/>
          </a:bodyPr>
          <a:lstStyle/>
          <a:p>
            <a:endParaRPr/>
          </a:p>
        </p:txBody>
      </p:sp>
      <p:sp>
        <p:nvSpPr>
          <p:cNvPr id="355" name="Google Shape;355;p50"/>
          <p:cNvSpPr txBox="1"/>
          <p:nvPr/>
        </p:nvSpPr>
        <p:spPr>
          <a:xfrm>
            <a:off x="1524000" y="341600"/>
            <a:ext cx="5102100" cy="3557100"/>
          </a:xfrm>
          <a:prstGeom prst="rect">
            <a:avLst/>
          </a:prstGeom>
          <a:solidFill>
            <a:schemeClr val="dk1">
              <a:alpha val="80000"/>
            </a:schemeClr>
          </a:solidFill>
          <a:ln>
            <a:noFill/>
          </a:ln>
        </p:spPr>
        <p:txBody>
          <a:bodyPr spcFirstLastPara="1" wrap="square" lIns="91425" tIns="45700" rIns="91425" bIns="45700" anchor="t" anchorCtr="0">
            <a:noAutofit/>
          </a:bodyPr>
          <a:lstStyle/>
          <a:p>
            <a:pPr marL="457200" indent="-381000">
              <a:buClr>
                <a:schemeClr val="lt1"/>
              </a:buClr>
              <a:buSzPts val="2400"/>
              <a:buFont typeface="Calibri"/>
              <a:buChar char="●"/>
            </a:pPr>
            <a:r>
              <a:rPr lang="pt-BR" sz="2400" b="1" u="sng">
                <a:solidFill>
                  <a:schemeClr val="lt1"/>
                </a:solidFill>
                <a:latin typeface="Calibri"/>
                <a:ea typeface="Calibri"/>
                <a:cs typeface="Calibri"/>
                <a:sym typeface="Calibri"/>
              </a:rPr>
              <a:t>Full </a:t>
            </a:r>
            <a:r>
              <a:rPr lang="pt-BR" sz="2400">
                <a:solidFill>
                  <a:schemeClr val="lt1"/>
                </a:solidFill>
                <a:latin typeface="Calibri"/>
                <a:ea typeface="Calibri"/>
                <a:cs typeface="Calibri"/>
                <a:sym typeface="Calibri"/>
              </a:rPr>
              <a:t>- Completely hides the character when standing</a:t>
            </a:r>
            <a:endParaRPr sz="240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b="1" u="sng">
                <a:solidFill>
                  <a:schemeClr val="lt1"/>
                </a:solidFill>
                <a:latin typeface="Calibri"/>
                <a:ea typeface="Calibri"/>
                <a:cs typeface="Calibri"/>
                <a:sym typeface="Calibri"/>
              </a:rPr>
              <a:t>Half </a:t>
            </a:r>
            <a:r>
              <a:rPr lang="pt-BR" sz="2400">
                <a:solidFill>
                  <a:schemeClr val="lt1"/>
                </a:solidFill>
                <a:latin typeface="Calibri"/>
                <a:ea typeface="Calibri"/>
                <a:cs typeface="Calibri"/>
                <a:sym typeface="Calibri"/>
              </a:rPr>
              <a:t>- Only covers half the character when standing </a:t>
            </a:r>
            <a:endParaRPr sz="240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a:solidFill>
                  <a:schemeClr val="lt1"/>
                </a:solidFill>
                <a:latin typeface="Calibri"/>
                <a:ea typeface="Calibri"/>
                <a:cs typeface="Calibri"/>
                <a:sym typeface="Calibri"/>
              </a:rPr>
              <a:t>Some half cover may act as full cover when crouched in some games</a:t>
            </a:r>
            <a:endParaRPr sz="200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b="1" u="sng">
                <a:solidFill>
                  <a:schemeClr val="lt1"/>
                </a:solidFill>
                <a:latin typeface="Calibri"/>
                <a:ea typeface="Calibri"/>
                <a:cs typeface="Calibri"/>
                <a:sym typeface="Calibri"/>
              </a:rPr>
              <a:t>Partial </a:t>
            </a:r>
            <a:r>
              <a:rPr lang="pt-BR" sz="2400">
                <a:solidFill>
                  <a:schemeClr val="lt1"/>
                </a:solidFill>
                <a:latin typeface="Calibri"/>
                <a:ea typeface="Calibri"/>
                <a:cs typeface="Calibri"/>
                <a:sym typeface="Calibri"/>
              </a:rPr>
              <a:t>- May be less than full cover such as Half or less</a:t>
            </a:r>
            <a:endParaRPr sz="240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a:solidFill>
                  <a:schemeClr val="lt1"/>
                </a:solidFill>
                <a:latin typeface="Calibri"/>
                <a:ea typeface="Calibri"/>
                <a:cs typeface="Calibri"/>
                <a:sym typeface="Calibri"/>
              </a:rPr>
              <a:t>Could be used to also discuss semi-transparent cover</a:t>
            </a:r>
            <a:endParaRPr sz="2000">
              <a:solidFill>
                <a:schemeClr val="lt1"/>
              </a:solidFill>
              <a:latin typeface="Calibri"/>
              <a:ea typeface="Calibri"/>
              <a:cs typeface="Calibri"/>
              <a:sym typeface="Calibri"/>
            </a:endParaRPr>
          </a:p>
          <a:p>
            <a:endParaRPr sz="2400">
              <a:solidFill>
                <a:schemeClr val="lt1"/>
              </a:solidFill>
              <a:latin typeface="Calibri"/>
              <a:ea typeface="Calibri"/>
              <a:cs typeface="Calibri"/>
              <a:sym typeface="Calibri"/>
            </a:endParaRPr>
          </a:p>
        </p:txBody>
      </p:sp>
      <p:pic>
        <p:nvPicPr>
          <p:cNvPr id="356" name="Google Shape;356;p50"/>
          <p:cNvPicPr preferRelativeResize="0"/>
          <p:nvPr/>
        </p:nvPicPr>
        <p:blipFill>
          <a:blip r:embed="rId3">
            <a:alphaModFix/>
          </a:blip>
          <a:stretch>
            <a:fillRect/>
          </a:stretch>
        </p:blipFill>
        <p:spPr>
          <a:xfrm>
            <a:off x="6384126" y="3297683"/>
            <a:ext cx="4175401" cy="2340508"/>
          </a:xfrm>
          <a:prstGeom prst="rect">
            <a:avLst/>
          </a:prstGeom>
          <a:noFill/>
          <a:ln>
            <a:noFill/>
          </a:ln>
        </p:spPr>
      </p:pic>
      <p:cxnSp>
        <p:nvCxnSpPr>
          <p:cNvPr id="357" name="Google Shape;357;p50"/>
          <p:cNvCxnSpPr/>
          <p:nvPr/>
        </p:nvCxnSpPr>
        <p:spPr>
          <a:xfrm>
            <a:off x="9876075" y="2288683"/>
            <a:ext cx="7800" cy="2125200"/>
          </a:xfrm>
          <a:prstGeom prst="straightConnector1">
            <a:avLst/>
          </a:prstGeom>
          <a:noFill/>
          <a:ln w="28575" cap="flat" cmpd="sng">
            <a:solidFill>
              <a:srgbClr val="FF0000"/>
            </a:solidFill>
            <a:prstDash val="solid"/>
            <a:round/>
            <a:headEnd type="none" w="med" len="med"/>
            <a:tailEnd type="triangle" w="med" len="med"/>
          </a:ln>
        </p:spPr>
      </p:cxnSp>
      <p:cxnSp>
        <p:nvCxnSpPr>
          <p:cNvPr id="358" name="Google Shape;358;p50"/>
          <p:cNvCxnSpPr/>
          <p:nvPr/>
        </p:nvCxnSpPr>
        <p:spPr>
          <a:xfrm>
            <a:off x="8003600" y="2411892"/>
            <a:ext cx="54000" cy="2330400"/>
          </a:xfrm>
          <a:prstGeom prst="straightConnector1">
            <a:avLst/>
          </a:prstGeom>
          <a:noFill/>
          <a:ln w="28575" cap="flat" cmpd="sng">
            <a:solidFill>
              <a:srgbClr val="FF0000"/>
            </a:solidFill>
            <a:prstDash val="solid"/>
            <a:round/>
            <a:headEnd type="none" w="med" len="med"/>
            <a:tailEnd type="triangle" w="med" len="med"/>
          </a:ln>
        </p:spPr>
      </p:cxnSp>
      <p:cxnSp>
        <p:nvCxnSpPr>
          <p:cNvPr id="359" name="Google Shape;359;p50"/>
          <p:cNvCxnSpPr/>
          <p:nvPr/>
        </p:nvCxnSpPr>
        <p:spPr>
          <a:xfrm>
            <a:off x="6680625" y="2391350"/>
            <a:ext cx="38400" cy="2371500"/>
          </a:xfrm>
          <a:prstGeom prst="straightConnector1">
            <a:avLst/>
          </a:prstGeom>
          <a:noFill/>
          <a:ln w="28575" cap="flat" cmpd="sng">
            <a:solidFill>
              <a:srgbClr val="FF0000"/>
            </a:solidFill>
            <a:prstDash val="solid"/>
            <a:round/>
            <a:headEnd type="none" w="med" len="med"/>
            <a:tailEnd type="triangle" w="med" len="med"/>
          </a:ln>
        </p:spPr>
      </p:cxnSp>
      <p:sp>
        <p:nvSpPr>
          <p:cNvPr id="360" name="Google Shape;360;p50"/>
          <p:cNvSpPr txBox="1"/>
          <p:nvPr/>
        </p:nvSpPr>
        <p:spPr>
          <a:xfrm>
            <a:off x="6460325" y="1713417"/>
            <a:ext cx="8547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¾ Cover (Partial)</a:t>
            </a:r>
            <a:endParaRPr>
              <a:solidFill>
                <a:schemeClr val="lt1"/>
              </a:solidFill>
              <a:latin typeface="Roboto"/>
              <a:ea typeface="Roboto"/>
              <a:cs typeface="Roboto"/>
              <a:sym typeface="Roboto"/>
            </a:endParaRPr>
          </a:p>
        </p:txBody>
      </p:sp>
      <p:sp>
        <p:nvSpPr>
          <p:cNvPr id="361" name="Google Shape;361;p50"/>
          <p:cNvSpPr txBox="1"/>
          <p:nvPr/>
        </p:nvSpPr>
        <p:spPr>
          <a:xfrm>
            <a:off x="7650850" y="1814283"/>
            <a:ext cx="8547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Half Cover</a:t>
            </a:r>
            <a:endParaRPr>
              <a:solidFill>
                <a:schemeClr val="lt1"/>
              </a:solidFill>
              <a:latin typeface="Roboto"/>
              <a:ea typeface="Roboto"/>
              <a:cs typeface="Roboto"/>
              <a:sym typeface="Roboto"/>
            </a:endParaRPr>
          </a:p>
        </p:txBody>
      </p:sp>
      <p:sp>
        <p:nvSpPr>
          <p:cNvPr id="362" name="Google Shape;362;p50"/>
          <p:cNvSpPr txBox="1"/>
          <p:nvPr/>
        </p:nvSpPr>
        <p:spPr>
          <a:xfrm>
            <a:off x="9384125" y="1477017"/>
            <a:ext cx="8547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Full Cover</a:t>
            </a:r>
            <a:endParaRPr>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1"/>
          <p:cNvSpPr txBox="1"/>
          <p:nvPr/>
        </p:nvSpPr>
        <p:spPr>
          <a:xfrm>
            <a:off x="1778525" y="5670225"/>
            <a:ext cx="87810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Range</a:t>
            </a:r>
            <a:endParaRPr sz="4000" b="1" dirty="0">
              <a:solidFill>
                <a:schemeClr val="tx1"/>
              </a:solidFill>
              <a:latin typeface="Book Antiqua"/>
              <a:ea typeface="Book Antiqua"/>
              <a:cs typeface="Book Antiqua"/>
              <a:sym typeface="Book Antiqua"/>
            </a:endParaRPr>
          </a:p>
        </p:txBody>
      </p:sp>
      <p:sp>
        <p:nvSpPr>
          <p:cNvPr id="368" name="Google Shape;368;p51"/>
          <p:cNvSpPr txBox="1"/>
          <p:nvPr/>
        </p:nvSpPr>
        <p:spPr>
          <a:xfrm>
            <a:off x="-3450200" y="521225"/>
            <a:ext cx="3000000" cy="3000000"/>
          </a:xfrm>
          <a:prstGeom prst="rect">
            <a:avLst/>
          </a:prstGeom>
          <a:noFill/>
          <a:ln>
            <a:noFill/>
          </a:ln>
        </p:spPr>
        <p:txBody>
          <a:bodyPr spcFirstLastPara="1" wrap="square" lIns="91425" tIns="91425" rIns="91425" bIns="91425" anchor="ctr" anchorCtr="0">
            <a:noAutofit/>
          </a:bodyPr>
          <a:lstStyle/>
          <a:p>
            <a:r>
              <a:rPr lang="pt-BR"/>
              <a:t>http://level-design.org/?page_id=2274</a:t>
            </a:r>
            <a:endParaRPr/>
          </a:p>
        </p:txBody>
      </p:sp>
      <p:sp>
        <p:nvSpPr>
          <p:cNvPr id="369" name="Google Shape;369;p51"/>
          <p:cNvSpPr txBox="1"/>
          <p:nvPr/>
        </p:nvSpPr>
        <p:spPr>
          <a:xfrm>
            <a:off x="491775" y="619325"/>
            <a:ext cx="7353000" cy="857700"/>
          </a:xfrm>
          <a:prstGeom prst="rect">
            <a:avLst/>
          </a:prstGeom>
          <a:noFill/>
          <a:ln>
            <a:noFill/>
          </a:ln>
        </p:spPr>
        <p:txBody>
          <a:bodyPr spcFirstLastPara="1" wrap="square" lIns="91425" tIns="91425" rIns="91425" bIns="91425" anchor="t" anchorCtr="0">
            <a:noAutofit/>
          </a:bodyPr>
          <a:lstStyle/>
          <a:p>
            <a:endParaRPr/>
          </a:p>
        </p:txBody>
      </p:sp>
      <p:sp>
        <p:nvSpPr>
          <p:cNvPr id="370" name="Google Shape;370;p51"/>
          <p:cNvSpPr txBox="1"/>
          <p:nvPr/>
        </p:nvSpPr>
        <p:spPr>
          <a:xfrm>
            <a:off x="1524000" y="341600"/>
            <a:ext cx="5102100" cy="5328600"/>
          </a:xfrm>
          <a:prstGeom prst="rect">
            <a:avLst/>
          </a:prstGeom>
          <a:solidFill>
            <a:schemeClr val="dk1">
              <a:alpha val="80000"/>
            </a:schemeClr>
          </a:solidFill>
          <a:ln>
            <a:noFill/>
          </a:ln>
        </p:spPr>
        <p:txBody>
          <a:bodyPr spcFirstLastPara="1" wrap="square" lIns="91425" tIns="45700" rIns="91425" bIns="45700" anchor="t" anchorCtr="0">
            <a:noAutofit/>
          </a:bodyPr>
          <a:lstStyle/>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The distance at which you maintain accuracy and damage capabilities</a:t>
            </a:r>
            <a:endParaRPr sz="2400" dirty="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Exact ranges depend on the game, here are some general examples:</a:t>
            </a:r>
            <a:endParaRPr sz="24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Close - Within ~1m of the player</a:t>
            </a:r>
            <a:endParaRPr sz="20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Short - Between ~1-5m of the player</a:t>
            </a:r>
            <a:endParaRPr sz="20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Mid - Between short range and about 3x that distance</a:t>
            </a:r>
            <a:endParaRPr sz="20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Long - Beyond Mid range</a:t>
            </a:r>
            <a:endParaRPr sz="2000" dirty="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Different weapons are better suited to different ranges</a:t>
            </a:r>
            <a:endParaRPr sz="2400" dirty="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Design spaces to encourage encounters at different ranges</a:t>
            </a:r>
            <a:endParaRPr sz="2400" dirty="0">
              <a:solidFill>
                <a:schemeClr val="lt1"/>
              </a:solidFill>
              <a:latin typeface="Calibri"/>
              <a:ea typeface="Calibri"/>
              <a:cs typeface="Calibri"/>
              <a:sym typeface="Calibri"/>
            </a:endParaRPr>
          </a:p>
          <a:p>
            <a:endParaRPr sz="2400" dirty="0">
              <a:solidFill>
                <a:schemeClr val="lt1"/>
              </a:solidFill>
              <a:latin typeface="Calibri"/>
              <a:ea typeface="Calibri"/>
              <a:cs typeface="Calibri"/>
              <a:sym typeface="Calibri"/>
            </a:endParaRPr>
          </a:p>
        </p:txBody>
      </p:sp>
      <p:pic>
        <p:nvPicPr>
          <p:cNvPr id="371" name="Google Shape;371;p51"/>
          <p:cNvPicPr preferRelativeResize="0"/>
          <p:nvPr/>
        </p:nvPicPr>
        <p:blipFill>
          <a:blip r:embed="rId3">
            <a:alphaModFix/>
          </a:blip>
          <a:stretch>
            <a:fillRect/>
          </a:stretch>
        </p:blipFill>
        <p:spPr>
          <a:xfrm>
            <a:off x="6701732" y="3387200"/>
            <a:ext cx="3810792" cy="2012575"/>
          </a:xfrm>
          <a:prstGeom prst="rect">
            <a:avLst/>
          </a:prstGeom>
          <a:noFill/>
          <a:ln>
            <a:noFill/>
          </a:ln>
        </p:spPr>
      </p:pic>
      <p:cxnSp>
        <p:nvCxnSpPr>
          <p:cNvPr id="372" name="Google Shape;372;p51"/>
          <p:cNvCxnSpPr>
            <a:stCxn id="373" idx="2"/>
          </p:cNvCxnSpPr>
          <p:nvPr/>
        </p:nvCxnSpPr>
        <p:spPr>
          <a:xfrm flipH="1">
            <a:off x="9249800" y="2226058"/>
            <a:ext cx="604500" cy="1889700"/>
          </a:xfrm>
          <a:prstGeom prst="straightConnector1">
            <a:avLst/>
          </a:prstGeom>
          <a:noFill/>
          <a:ln w="28575" cap="flat" cmpd="sng">
            <a:solidFill>
              <a:srgbClr val="FF0000"/>
            </a:solidFill>
            <a:prstDash val="solid"/>
            <a:round/>
            <a:headEnd type="none" w="med" len="med"/>
            <a:tailEnd type="triangle" w="med" len="med"/>
          </a:ln>
        </p:spPr>
      </p:cxnSp>
      <p:cxnSp>
        <p:nvCxnSpPr>
          <p:cNvPr id="374" name="Google Shape;374;p51"/>
          <p:cNvCxnSpPr>
            <a:stCxn id="375" idx="2"/>
          </p:cNvCxnSpPr>
          <p:nvPr/>
        </p:nvCxnSpPr>
        <p:spPr>
          <a:xfrm>
            <a:off x="7129075" y="2092625"/>
            <a:ext cx="533400" cy="2787600"/>
          </a:xfrm>
          <a:prstGeom prst="straightConnector1">
            <a:avLst/>
          </a:prstGeom>
          <a:noFill/>
          <a:ln w="28575" cap="flat" cmpd="sng">
            <a:solidFill>
              <a:srgbClr val="FF0000"/>
            </a:solidFill>
            <a:prstDash val="solid"/>
            <a:round/>
            <a:headEnd type="none" w="med" len="med"/>
            <a:tailEnd type="triangle" w="med" len="med"/>
          </a:ln>
        </p:spPr>
      </p:cxnSp>
      <p:cxnSp>
        <p:nvCxnSpPr>
          <p:cNvPr id="376" name="Google Shape;376;p51"/>
          <p:cNvCxnSpPr/>
          <p:nvPr/>
        </p:nvCxnSpPr>
        <p:spPr>
          <a:xfrm>
            <a:off x="8287551" y="2297825"/>
            <a:ext cx="1123800" cy="2279700"/>
          </a:xfrm>
          <a:prstGeom prst="straightConnector1">
            <a:avLst/>
          </a:prstGeom>
          <a:noFill/>
          <a:ln w="28575" cap="flat" cmpd="sng">
            <a:solidFill>
              <a:srgbClr val="FF0000"/>
            </a:solidFill>
            <a:prstDash val="solid"/>
            <a:round/>
            <a:headEnd type="none" w="med" len="med"/>
            <a:tailEnd type="triangle" w="med" len="med"/>
          </a:ln>
        </p:spPr>
      </p:cxnSp>
      <p:sp>
        <p:nvSpPr>
          <p:cNvPr id="377" name="Google Shape;377;p51"/>
          <p:cNvSpPr txBox="1"/>
          <p:nvPr/>
        </p:nvSpPr>
        <p:spPr>
          <a:xfrm>
            <a:off x="7834301" y="1477025"/>
            <a:ext cx="9303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Medium</a:t>
            </a:r>
            <a:endParaRPr>
              <a:solidFill>
                <a:schemeClr val="lt1"/>
              </a:solidFill>
              <a:latin typeface="Roboto"/>
              <a:ea typeface="Roboto"/>
              <a:cs typeface="Roboto"/>
              <a:sym typeface="Roboto"/>
            </a:endParaRPr>
          </a:p>
          <a:p>
            <a:r>
              <a:rPr lang="pt-BR">
                <a:solidFill>
                  <a:schemeClr val="lt1"/>
                </a:solidFill>
                <a:latin typeface="Roboto"/>
                <a:ea typeface="Roboto"/>
                <a:cs typeface="Roboto"/>
                <a:sym typeface="Roboto"/>
              </a:rPr>
              <a:t>(10-15m)</a:t>
            </a:r>
            <a:endParaRPr>
              <a:solidFill>
                <a:schemeClr val="lt1"/>
              </a:solidFill>
              <a:latin typeface="Roboto"/>
              <a:ea typeface="Roboto"/>
              <a:cs typeface="Roboto"/>
              <a:sym typeface="Roboto"/>
            </a:endParaRPr>
          </a:p>
        </p:txBody>
      </p:sp>
      <p:sp>
        <p:nvSpPr>
          <p:cNvPr id="375" name="Google Shape;375;p51"/>
          <p:cNvSpPr txBox="1"/>
          <p:nvPr/>
        </p:nvSpPr>
        <p:spPr>
          <a:xfrm>
            <a:off x="6701725" y="1477025"/>
            <a:ext cx="8547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Short (1-5m)</a:t>
            </a:r>
            <a:endParaRPr>
              <a:solidFill>
                <a:schemeClr val="lt1"/>
              </a:solidFill>
              <a:latin typeface="Roboto"/>
              <a:ea typeface="Roboto"/>
              <a:cs typeface="Roboto"/>
              <a:sym typeface="Roboto"/>
            </a:endParaRPr>
          </a:p>
        </p:txBody>
      </p:sp>
      <p:sp>
        <p:nvSpPr>
          <p:cNvPr id="373" name="Google Shape;373;p51"/>
          <p:cNvSpPr txBox="1"/>
          <p:nvPr/>
        </p:nvSpPr>
        <p:spPr>
          <a:xfrm>
            <a:off x="9368750" y="1610458"/>
            <a:ext cx="971100" cy="615600"/>
          </a:xfrm>
          <a:prstGeom prst="rect">
            <a:avLst/>
          </a:prstGeom>
          <a:solidFill>
            <a:schemeClr val="dk1"/>
          </a:solidFill>
          <a:ln>
            <a:noFill/>
          </a:ln>
        </p:spPr>
        <p:txBody>
          <a:bodyPr spcFirstLastPara="1" wrap="square" lIns="91425" tIns="91425" rIns="91425" bIns="91425" anchor="t" anchorCtr="0">
            <a:spAutoFit/>
          </a:bodyPr>
          <a:lstStyle/>
          <a:p>
            <a:r>
              <a:rPr lang="pt-BR">
                <a:solidFill>
                  <a:schemeClr val="lt1"/>
                </a:solidFill>
                <a:latin typeface="Roboto"/>
                <a:ea typeface="Roboto"/>
                <a:cs typeface="Roboto"/>
                <a:sym typeface="Roboto"/>
              </a:rPr>
              <a:t>Long</a:t>
            </a:r>
            <a:endParaRPr>
              <a:solidFill>
                <a:schemeClr val="lt1"/>
              </a:solidFill>
              <a:latin typeface="Roboto"/>
              <a:ea typeface="Roboto"/>
              <a:cs typeface="Roboto"/>
              <a:sym typeface="Roboto"/>
            </a:endParaRPr>
          </a:p>
          <a:p>
            <a:r>
              <a:rPr lang="pt-BR">
                <a:solidFill>
                  <a:schemeClr val="lt1"/>
                </a:solidFill>
                <a:latin typeface="Roboto"/>
                <a:ea typeface="Roboto"/>
                <a:cs typeface="Roboto"/>
                <a:sym typeface="Roboto"/>
              </a:rPr>
              <a:t>(15+m)</a:t>
            </a:r>
            <a:endParaRPr>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2"/>
          <p:cNvSpPr txBox="1"/>
          <p:nvPr/>
        </p:nvSpPr>
        <p:spPr>
          <a:xfrm>
            <a:off x="1778525" y="5670225"/>
            <a:ext cx="8781000" cy="11079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4000"/>
            </a:pPr>
            <a:r>
              <a:rPr lang="pt-BR" sz="4000" b="1" dirty="0">
                <a:solidFill>
                  <a:schemeClr val="tx1"/>
                </a:solidFill>
                <a:latin typeface="Book Antiqua"/>
                <a:ea typeface="Book Antiqua"/>
                <a:cs typeface="Book Antiqua"/>
                <a:sym typeface="Book Antiqua"/>
              </a:rPr>
              <a:t>Lines of Sight</a:t>
            </a:r>
            <a:endParaRPr sz="4000" b="1" dirty="0">
              <a:solidFill>
                <a:schemeClr val="tx1"/>
              </a:solidFill>
              <a:latin typeface="Book Antiqua"/>
              <a:ea typeface="Book Antiqua"/>
              <a:cs typeface="Book Antiqua"/>
              <a:sym typeface="Book Antiqua"/>
            </a:endParaRPr>
          </a:p>
        </p:txBody>
      </p:sp>
      <p:sp>
        <p:nvSpPr>
          <p:cNvPr id="383" name="Google Shape;383;p52"/>
          <p:cNvSpPr txBox="1"/>
          <p:nvPr/>
        </p:nvSpPr>
        <p:spPr>
          <a:xfrm>
            <a:off x="-3450200" y="521225"/>
            <a:ext cx="3000000" cy="3000000"/>
          </a:xfrm>
          <a:prstGeom prst="rect">
            <a:avLst/>
          </a:prstGeom>
          <a:noFill/>
          <a:ln>
            <a:noFill/>
          </a:ln>
        </p:spPr>
        <p:txBody>
          <a:bodyPr spcFirstLastPara="1" wrap="square" lIns="91425" tIns="91425" rIns="91425" bIns="91425" anchor="ctr" anchorCtr="0">
            <a:noAutofit/>
          </a:bodyPr>
          <a:lstStyle/>
          <a:p>
            <a:r>
              <a:rPr lang="pt-BR"/>
              <a:t>http://level-design.org/?page_id=2274</a:t>
            </a:r>
            <a:endParaRPr/>
          </a:p>
        </p:txBody>
      </p:sp>
      <p:sp>
        <p:nvSpPr>
          <p:cNvPr id="384" name="Google Shape;384;p52"/>
          <p:cNvSpPr txBox="1"/>
          <p:nvPr/>
        </p:nvSpPr>
        <p:spPr>
          <a:xfrm>
            <a:off x="491775" y="619325"/>
            <a:ext cx="7353000" cy="857700"/>
          </a:xfrm>
          <a:prstGeom prst="rect">
            <a:avLst/>
          </a:prstGeom>
          <a:noFill/>
          <a:ln>
            <a:noFill/>
          </a:ln>
        </p:spPr>
        <p:txBody>
          <a:bodyPr spcFirstLastPara="1" wrap="square" lIns="91425" tIns="91425" rIns="91425" bIns="91425" anchor="t" anchorCtr="0">
            <a:noAutofit/>
          </a:bodyPr>
          <a:lstStyle/>
          <a:p>
            <a:endParaRPr/>
          </a:p>
        </p:txBody>
      </p:sp>
      <p:sp>
        <p:nvSpPr>
          <p:cNvPr id="385" name="Google Shape;385;p52"/>
          <p:cNvSpPr txBox="1"/>
          <p:nvPr/>
        </p:nvSpPr>
        <p:spPr>
          <a:xfrm>
            <a:off x="1524000" y="341600"/>
            <a:ext cx="4550700" cy="5058300"/>
          </a:xfrm>
          <a:prstGeom prst="rect">
            <a:avLst/>
          </a:prstGeom>
          <a:solidFill>
            <a:schemeClr val="dk1">
              <a:alpha val="80000"/>
            </a:schemeClr>
          </a:solidFill>
          <a:ln>
            <a:noFill/>
          </a:ln>
        </p:spPr>
        <p:txBody>
          <a:bodyPr spcFirstLastPara="1" wrap="square" lIns="91425" tIns="45700" rIns="91425" bIns="45700" anchor="t" anchorCtr="0">
            <a:noAutofit/>
          </a:bodyPr>
          <a:lstStyle/>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The viewing line from a particular vantage point</a:t>
            </a:r>
            <a:endParaRPr sz="2400" dirty="0">
              <a:solidFill>
                <a:schemeClr val="lt1"/>
              </a:solidFill>
              <a:latin typeface="Calibri"/>
              <a:ea typeface="Calibri"/>
              <a:cs typeface="Calibri"/>
              <a:sym typeface="Calibri"/>
            </a:endParaRPr>
          </a:p>
          <a:p>
            <a:pPr marL="457200" indent="-381000">
              <a:buClr>
                <a:schemeClr val="lt1"/>
              </a:buClr>
              <a:buSzPts val="2400"/>
              <a:buFont typeface="Calibri"/>
              <a:buChar char="●"/>
            </a:pPr>
            <a:r>
              <a:rPr lang="pt-BR" sz="2400" dirty="0">
                <a:solidFill>
                  <a:schemeClr val="lt1"/>
                </a:solidFill>
                <a:latin typeface="Calibri"/>
                <a:ea typeface="Calibri"/>
                <a:cs typeface="Calibri"/>
                <a:sym typeface="Calibri"/>
              </a:rPr>
              <a:t>Rules of thumb:</a:t>
            </a:r>
            <a:endParaRPr sz="24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Too limited of sight lines can create a cramped feeling and can easily disorient players</a:t>
            </a:r>
            <a:endParaRPr sz="20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Areas with long sight lines are ideal for long range weapons, but can create unwanted behaviour (camping)</a:t>
            </a:r>
            <a:endParaRPr sz="2000" dirty="0">
              <a:solidFill>
                <a:schemeClr val="lt1"/>
              </a:solidFill>
              <a:latin typeface="Calibri"/>
              <a:ea typeface="Calibri"/>
              <a:cs typeface="Calibri"/>
              <a:sym typeface="Calibri"/>
            </a:endParaRPr>
          </a:p>
          <a:p>
            <a:pPr marL="914400" lvl="1" indent="-355600">
              <a:buClr>
                <a:schemeClr val="lt1"/>
              </a:buClr>
              <a:buSzPts val="2000"/>
              <a:buFont typeface="Calibri"/>
              <a:buChar char="○"/>
            </a:pPr>
            <a:r>
              <a:rPr lang="pt-BR" sz="2000" dirty="0">
                <a:solidFill>
                  <a:schemeClr val="lt1"/>
                </a:solidFill>
                <a:latin typeface="Calibri"/>
                <a:ea typeface="Calibri"/>
                <a:cs typeface="Calibri"/>
                <a:sym typeface="Calibri"/>
              </a:rPr>
              <a:t>Sight lines should ideally be used to both lead the player, and create conflict choke points</a:t>
            </a:r>
            <a:endParaRPr sz="2000" dirty="0">
              <a:solidFill>
                <a:schemeClr val="lt1"/>
              </a:solidFill>
              <a:latin typeface="Calibri"/>
              <a:ea typeface="Calibri"/>
              <a:cs typeface="Calibri"/>
              <a:sym typeface="Calibri"/>
            </a:endParaRPr>
          </a:p>
          <a:p>
            <a:endParaRPr sz="2400" dirty="0">
              <a:solidFill>
                <a:schemeClr val="lt1"/>
              </a:solidFill>
              <a:latin typeface="Calibri"/>
              <a:ea typeface="Calibri"/>
              <a:cs typeface="Calibri"/>
              <a:sym typeface="Calibri"/>
            </a:endParaRPr>
          </a:p>
        </p:txBody>
      </p:sp>
      <p:pic>
        <p:nvPicPr>
          <p:cNvPr id="386" name="Google Shape;386;p52"/>
          <p:cNvPicPr preferRelativeResize="0"/>
          <p:nvPr/>
        </p:nvPicPr>
        <p:blipFill rotWithShape="1">
          <a:blip r:embed="rId3">
            <a:alphaModFix/>
          </a:blip>
          <a:srcRect l="1467" t="2197" r="3239" b="2654"/>
          <a:stretch/>
        </p:blipFill>
        <p:spPr>
          <a:xfrm>
            <a:off x="6079451" y="1845476"/>
            <a:ext cx="4480075" cy="3456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p:nvPr/>
        </p:nvSpPr>
        <p:spPr>
          <a:xfrm>
            <a:off x="2002971" y="273474"/>
            <a:ext cx="5878318" cy="498598"/>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3600"/>
            </a:pPr>
            <a:r>
              <a:rPr lang="pt-BR" sz="3600" b="1" dirty="0">
                <a:solidFill>
                  <a:schemeClr val="tx1"/>
                </a:solidFill>
                <a:latin typeface="Book Antiqua"/>
                <a:ea typeface="Book Antiqua"/>
                <a:cs typeface="Book Antiqua"/>
                <a:sym typeface="Book Antiqua"/>
              </a:rPr>
              <a:t>Assignment 1</a:t>
            </a:r>
            <a:endParaRPr sz="3600" b="1" dirty="0">
              <a:solidFill>
                <a:schemeClr val="tx1"/>
              </a:solidFill>
              <a:latin typeface="Book Antiqua"/>
              <a:ea typeface="Book Antiqua"/>
              <a:cs typeface="Book Antiqua"/>
              <a:sym typeface="Book Antiqua"/>
            </a:endParaRPr>
          </a:p>
        </p:txBody>
      </p:sp>
      <p:cxnSp>
        <p:nvCxnSpPr>
          <p:cNvPr id="392" name="Google Shape;392;p53"/>
          <p:cNvCxnSpPr/>
          <p:nvPr/>
        </p:nvCxnSpPr>
        <p:spPr>
          <a:xfrm>
            <a:off x="2002971" y="395785"/>
            <a:ext cx="2769196" cy="232012"/>
          </a:xfrm>
          <a:prstGeom prst="straightConnector1">
            <a:avLst/>
          </a:prstGeom>
          <a:noFill/>
          <a:ln w="53975" cap="flat" cmpd="sng">
            <a:solidFill>
              <a:srgbClr val="FF0000"/>
            </a:solidFill>
            <a:prstDash val="solid"/>
            <a:miter lim="800000"/>
            <a:headEnd type="none" w="sm" len="sm"/>
            <a:tailEnd type="none" w="sm" len="sm"/>
          </a:ln>
        </p:spPr>
      </p:cxnSp>
      <p:sp>
        <p:nvSpPr>
          <p:cNvPr id="393" name="Google Shape;393;p53"/>
          <p:cNvSpPr txBox="1"/>
          <p:nvPr/>
        </p:nvSpPr>
        <p:spPr>
          <a:xfrm>
            <a:off x="2572711" y="894383"/>
            <a:ext cx="5878318" cy="498598"/>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3600"/>
            </a:pPr>
            <a:r>
              <a:rPr lang="pt-BR" sz="3600" b="1" dirty="0">
                <a:solidFill>
                  <a:schemeClr val="tx1"/>
                </a:solidFill>
                <a:latin typeface="Book Antiqua"/>
                <a:ea typeface="Book Antiqua"/>
                <a:cs typeface="Book Antiqua"/>
                <a:sym typeface="Book Antiqua"/>
              </a:rPr>
              <a:t>QUEST 1</a:t>
            </a:r>
            <a:endParaRPr sz="3600" b="1" dirty="0">
              <a:solidFill>
                <a:schemeClr val="tx1"/>
              </a:solidFill>
              <a:latin typeface="Book Antiqua"/>
              <a:ea typeface="Book Antiqua"/>
              <a:cs typeface="Book Antiqua"/>
              <a:sym typeface="Book Antiqua"/>
            </a:endParaRPr>
          </a:p>
        </p:txBody>
      </p:sp>
      <p:pic>
        <p:nvPicPr>
          <p:cNvPr id="394" name="Google Shape;394;p53" descr="Resultado de imagem para GERALT  sad"/>
          <p:cNvPicPr preferRelativeResize="0"/>
          <p:nvPr/>
        </p:nvPicPr>
        <p:blipFill rotWithShape="1">
          <a:blip r:embed="rId3">
            <a:alphaModFix/>
          </a:blip>
          <a:srcRect/>
          <a:stretch/>
        </p:blipFill>
        <p:spPr>
          <a:xfrm>
            <a:off x="6466827" y="1236453"/>
            <a:ext cx="2828925" cy="2828925"/>
          </a:xfrm>
          <a:prstGeom prst="rect">
            <a:avLst/>
          </a:prstGeom>
          <a:noFill/>
          <a:ln>
            <a:noFill/>
          </a:ln>
        </p:spPr>
      </p:pic>
      <p:pic>
        <p:nvPicPr>
          <p:cNvPr id="395" name="Google Shape;395;p53" descr="Resultado de imagem para GERALT"/>
          <p:cNvPicPr preferRelativeResize="0"/>
          <p:nvPr/>
        </p:nvPicPr>
        <p:blipFill rotWithShape="1">
          <a:blip r:embed="rId4">
            <a:alphaModFix/>
          </a:blip>
          <a:srcRect r="13661"/>
          <a:stretch/>
        </p:blipFill>
        <p:spPr>
          <a:xfrm>
            <a:off x="5140658" y="859080"/>
            <a:ext cx="5527343" cy="3606390"/>
          </a:xfrm>
          <a:prstGeom prst="rect">
            <a:avLst/>
          </a:prstGeom>
          <a:noFill/>
          <a:ln>
            <a:noFill/>
          </a:ln>
        </p:spPr>
      </p:pic>
      <p:sp>
        <p:nvSpPr>
          <p:cNvPr id="396" name="Google Shape;396;p53"/>
          <p:cNvSpPr txBox="1"/>
          <p:nvPr/>
        </p:nvSpPr>
        <p:spPr>
          <a:xfrm>
            <a:off x="1829000" y="2532850"/>
            <a:ext cx="2593800" cy="963900"/>
          </a:xfrm>
          <a:prstGeom prst="rect">
            <a:avLst/>
          </a:prstGeom>
          <a:solidFill>
            <a:schemeClr val="dk1">
              <a:alpha val="80000"/>
            </a:schemeClr>
          </a:solidFill>
          <a:ln>
            <a:noFill/>
          </a:ln>
        </p:spPr>
        <p:txBody>
          <a:bodyPr spcFirstLastPara="1" wrap="square" lIns="91425" tIns="45700" rIns="91425" bIns="45700" anchor="t" anchorCtr="0">
            <a:noAutofit/>
          </a:bodyPr>
          <a:lstStyle/>
          <a:p>
            <a:pPr algn="just"/>
            <a:r>
              <a:rPr lang="pt-BR" sz="2400" dirty="0">
                <a:solidFill>
                  <a:schemeClr val="lt1"/>
                </a:solidFill>
                <a:latin typeface="Calibri"/>
                <a:ea typeface="Calibri"/>
                <a:cs typeface="Calibri"/>
                <a:sym typeface="Calibri"/>
              </a:rPr>
              <a:t>Extra:</a:t>
            </a:r>
            <a:endParaRPr sz="2400" dirty="0">
              <a:solidFill>
                <a:schemeClr val="lt1"/>
              </a:solidFill>
              <a:latin typeface="Calibri"/>
              <a:ea typeface="Calibri"/>
              <a:cs typeface="Calibri"/>
              <a:sym typeface="Calibri"/>
            </a:endParaRPr>
          </a:p>
          <a:p>
            <a:pPr algn="just"/>
            <a:r>
              <a:rPr lang="pt-BR" sz="2400" dirty="0">
                <a:solidFill>
                  <a:schemeClr val="lt1"/>
                </a:solidFill>
                <a:latin typeface="Calibri"/>
                <a:ea typeface="Calibri"/>
                <a:cs typeface="Calibri"/>
                <a:sym typeface="Calibri"/>
              </a:rPr>
              <a:t>Play / Watch RIME.</a:t>
            </a:r>
            <a:endParaRPr sz="2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500"/>
                                        <p:tgtEl>
                                          <p:spTgt spid="39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93"/>
                                        </p:tgtEl>
                                        <p:attrNameLst>
                                          <p:attrName>style.visibility</p:attrName>
                                        </p:attrNameLst>
                                      </p:cBhvr>
                                      <p:to>
                                        <p:strVal val="visible"/>
                                      </p:to>
                                    </p:set>
                                    <p:anim calcmode="lin" valueType="num">
                                      <p:cBhvr additive="base">
                                        <p:cTn id="11" dur="500"/>
                                        <p:tgtEl>
                                          <p:spTgt spid="393"/>
                                        </p:tgtEl>
                                        <p:attrNameLst>
                                          <p:attrName>ppt_w</p:attrName>
                                        </p:attrNameLst>
                                      </p:cBhvr>
                                      <p:tavLst>
                                        <p:tav tm="0">
                                          <p:val>
                                            <p:strVal val="0"/>
                                          </p:val>
                                        </p:tav>
                                        <p:tav tm="100000">
                                          <p:val>
                                            <p:strVal val="#ppt_w"/>
                                          </p:val>
                                        </p:tav>
                                      </p:tavLst>
                                    </p:anim>
                                    <p:anim calcmode="lin" valueType="num">
                                      <p:cBhvr additive="base">
                                        <p:cTn id="12" dur="500"/>
                                        <p:tgtEl>
                                          <p:spTgt spid="39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95"/>
                                        </p:tgtEl>
                                        <p:attrNameLst>
                                          <p:attrName>style.visibility</p:attrName>
                                        </p:attrNameLst>
                                      </p:cBhvr>
                                      <p:to>
                                        <p:strVal val="visible"/>
                                      </p:to>
                                    </p:set>
                                    <p:animEffect transition="in" filter="fade">
                                      <p:cBhvr>
                                        <p:cTn id="16" dur="5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4"/>
          <p:cNvPicPr preferRelativeResize="0"/>
          <p:nvPr/>
        </p:nvPicPr>
        <p:blipFill rotWithShape="1">
          <a:blip r:embed="rId3">
            <a:alphaModFix/>
          </a:blip>
          <a:srcRect t="-2259"/>
          <a:stretch/>
        </p:blipFill>
        <p:spPr>
          <a:xfrm>
            <a:off x="1524000" y="404664"/>
            <a:ext cx="9144000" cy="3240300"/>
          </a:xfrm>
          <a:prstGeom prst="rect">
            <a:avLst/>
          </a:prstGeom>
          <a:noFill/>
          <a:ln>
            <a:noFill/>
          </a:ln>
        </p:spPr>
      </p:pic>
      <p:sp>
        <p:nvSpPr>
          <p:cNvPr id="402" name="Google Shape;402;p54"/>
          <p:cNvSpPr txBox="1"/>
          <p:nvPr/>
        </p:nvSpPr>
        <p:spPr>
          <a:xfrm>
            <a:off x="3536638" y="4919100"/>
            <a:ext cx="6705600" cy="19389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Type: Crucible – Team Competitive Multiplayer</a:t>
            </a:r>
            <a:endParaRPr dirty="0">
              <a:solidFill>
                <a:schemeClr val="tx1"/>
              </a:solidFill>
            </a:endParaRPr>
          </a:p>
          <a:p>
            <a:r>
              <a:rPr lang="pt-BR" sz="2400" b="1" dirty="0">
                <a:solidFill>
                  <a:schemeClr val="tx1"/>
                </a:solidFill>
              </a:rPr>
              <a:t>Mode: Control – Base capture </a:t>
            </a:r>
            <a:endParaRPr dirty="0">
              <a:solidFill>
                <a:schemeClr val="tx1"/>
              </a:solidFill>
            </a:endParaRPr>
          </a:p>
          <a:p>
            <a:r>
              <a:rPr lang="pt-BR" sz="2400" b="1" dirty="0">
                <a:solidFill>
                  <a:schemeClr val="tx1"/>
                </a:solidFill>
              </a:rPr>
              <a:t>Planet: Venus</a:t>
            </a:r>
            <a:endParaRPr dirty="0">
              <a:solidFill>
                <a:schemeClr val="tx1"/>
              </a:solidFill>
            </a:endParaRPr>
          </a:p>
          <a:p>
            <a:endParaRPr sz="2400" b="1" dirty="0">
              <a:solidFill>
                <a:schemeClr val="lt1"/>
              </a:solidFill>
            </a:endParaRPr>
          </a:p>
          <a:p>
            <a:endParaRPr sz="2400" b="1" dirty="0">
              <a:solidFill>
                <a:schemeClr val="lt1"/>
              </a:solidFill>
            </a:endParaRPr>
          </a:p>
        </p:txBody>
      </p:sp>
      <p:sp>
        <p:nvSpPr>
          <p:cNvPr id="403" name="Google Shape;403;p54"/>
          <p:cNvSpPr txBox="1"/>
          <p:nvPr/>
        </p:nvSpPr>
        <p:spPr>
          <a:xfrm>
            <a:off x="1922778" y="3713861"/>
            <a:ext cx="51924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CHARACTERISTICS</a:t>
            </a:r>
            <a:endParaRPr sz="3200" b="1" dirty="0">
              <a:solidFill>
                <a:schemeClr val="tx1"/>
              </a:solidFill>
            </a:endParaRPr>
          </a:p>
        </p:txBody>
      </p:sp>
      <p:sp>
        <p:nvSpPr>
          <p:cNvPr id="404" name="Google Shape;404;p54"/>
          <p:cNvSpPr txBox="1"/>
          <p:nvPr/>
        </p:nvSpPr>
        <p:spPr>
          <a:xfrm>
            <a:off x="7597929" y="-108103"/>
            <a:ext cx="3118200" cy="584700"/>
          </a:xfrm>
          <a:prstGeom prst="rect">
            <a:avLst/>
          </a:prstGeom>
          <a:noFill/>
          <a:ln>
            <a:noFill/>
          </a:ln>
        </p:spPr>
        <p:txBody>
          <a:bodyPr spcFirstLastPara="1" wrap="square" lIns="91425" tIns="45700" rIns="91425" bIns="45700" anchor="t" anchorCtr="0">
            <a:noAutofit/>
          </a:bodyPr>
          <a:lstStyle/>
          <a:p>
            <a:r>
              <a:rPr lang="pt-BR" sz="3200" dirty="0">
                <a:solidFill>
                  <a:schemeClr val="tx1"/>
                </a:solidFill>
              </a:rPr>
              <a:t>GAD130</a:t>
            </a:r>
            <a:endParaRPr sz="3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5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2"/>
                                        </p:tgtEl>
                                        <p:attrNameLst>
                                          <p:attrName>style.visibility</p:attrName>
                                        </p:attrNameLst>
                                      </p:cBhvr>
                                      <p:to>
                                        <p:strVal val="visible"/>
                                      </p:to>
                                    </p:set>
                                    <p:animEffect transition="in" filter="fade">
                                      <p:cBhvr>
                                        <p:cTn id="12" dur="500"/>
                                        <p:tgtEl>
                                          <p:spTgt spid="4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fade">
                                      <p:cBhvr>
                                        <p:cTn id="17" dur="5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p:nvPr/>
        </p:nvSpPr>
        <p:spPr>
          <a:xfrm>
            <a:off x="2226070" y="84722"/>
            <a:ext cx="7833900" cy="5541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My games:</a:t>
            </a:r>
            <a:endParaRPr sz="4000" b="1" dirty="0">
              <a:solidFill>
                <a:schemeClr val="tx1"/>
              </a:solidFill>
              <a:latin typeface="Book Antiqua"/>
              <a:ea typeface="Book Antiqua"/>
              <a:cs typeface="Book Antiqua"/>
              <a:sym typeface="Book Antiqua"/>
            </a:endParaRPr>
          </a:p>
        </p:txBody>
      </p:sp>
      <p:pic>
        <p:nvPicPr>
          <p:cNvPr id="178" name="Google Shape;178;p28" title="Banner_LordsAndColonies.png"/>
          <p:cNvPicPr preferRelativeResize="0"/>
          <p:nvPr/>
        </p:nvPicPr>
        <p:blipFill>
          <a:blip r:embed="rId3">
            <a:alphaModFix/>
          </a:blip>
          <a:stretch>
            <a:fillRect/>
          </a:stretch>
        </p:blipFill>
        <p:spPr>
          <a:xfrm>
            <a:off x="1676400" y="738747"/>
            <a:ext cx="7315200" cy="1466850"/>
          </a:xfrm>
          <a:prstGeom prst="rect">
            <a:avLst/>
          </a:prstGeom>
          <a:noFill/>
          <a:ln>
            <a:noFill/>
          </a:ln>
        </p:spPr>
      </p:pic>
      <p:pic>
        <p:nvPicPr>
          <p:cNvPr id="179" name="Google Shape;179;p28" title="Banner_PetResort.png"/>
          <p:cNvPicPr preferRelativeResize="0"/>
          <p:nvPr/>
        </p:nvPicPr>
        <p:blipFill>
          <a:blip r:embed="rId4">
            <a:alphaModFix/>
          </a:blip>
          <a:stretch>
            <a:fillRect/>
          </a:stretch>
        </p:blipFill>
        <p:spPr>
          <a:xfrm>
            <a:off x="1676400" y="2281797"/>
            <a:ext cx="7315200" cy="1466850"/>
          </a:xfrm>
          <a:prstGeom prst="rect">
            <a:avLst/>
          </a:prstGeom>
          <a:noFill/>
          <a:ln>
            <a:noFill/>
          </a:ln>
        </p:spPr>
      </p:pic>
      <p:pic>
        <p:nvPicPr>
          <p:cNvPr id="180" name="Google Shape;180;p28" title="Banner_RestaurantRush.png"/>
          <p:cNvPicPr preferRelativeResize="0"/>
          <p:nvPr/>
        </p:nvPicPr>
        <p:blipFill>
          <a:blip r:embed="rId5">
            <a:alphaModFix/>
          </a:blip>
          <a:stretch>
            <a:fillRect/>
          </a:stretch>
        </p:blipFill>
        <p:spPr>
          <a:xfrm>
            <a:off x="1676400" y="3824847"/>
            <a:ext cx="7315200" cy="1466850"/>
          </a:xfrm>
          <a:prstGeom prst="rect">
            <a:avLst/>
          </a:prstGeom>
          <a:noFill/>
          <a:ln>
            <a:noFill/>
          </a:ln>
        </p:spPr>
      </p:pic>
      <p:pic>
        <p:nvPicPr>
          <p:cNvPr id="181" name="Google Shape;181;p28" title="Banner_SoulStory.png"/>
          <p:cNvPicPr preferRelativeResize="0"/>
          <p:nvPr/>
        </p:nvPicPr>
        <p:blipFill>
          <a:blip r:embed="rId6">
            <a:alphaModFix/>
          </a:blip>
          <a:stretch>
            <a:fillRect/>
          </a:stretch>
        </p:blipFill>
        <p:spPr>
          <a:xfrm>
            <a:off x="1763300" y="5372750"/>
            <a:ext cx="7315200" cy="1466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5"/>
          <p:cNvPicPr preferRelativeResize="0"/>
          <p:nvPr/>
        </p:nvPicPr>
        <p:blipFill rotWithShape="1">
          <a:blip r:embed="rId3">
            <a:alphaModFix/>
          </a:blip>
          <a:srcRect/>
          <a:stretch/>
        </p:blipFill>
        <p:spPr>
          <a:xfrm>
            <a:off x="1532650" y="1065571"/>
            <a:ext cx="4674900" cy="2631600"/>
          </a:xfrm>
          <a:prstGeom prst="rect">
            <a:avLst/>
          </a:prstGeom>
          <a:noFill/>
          <a:ln>
            <a:noFill/>
          </a:ln>
        </p:spPr>
      </p:pic>
      <p:pic>
        <p:nvPicPr>
          <p:cNvPr id="411" name="Google Shape;411;p55"/>
          <p:cNvPicPr preferRelativeResize="0"/>
          <p:nvPr/>
        </p:nvPicPr>
        <p:blipFill rotWithShape="1">
          <a:blip r:embed="rId4">
            <a:alphaModFix/>
          </a:blip>
          <a:srcRect/>
          <a:stretch/>
        </p:blipFill>
        <p:spPr>
          <a:xfrm>
            <a:off x="1524000" y="4069414"/>
            <a:ext cx="4968600" cy="2788500"/>
          </a:xfrm>
          <a:prstGeom prst="rect">
            <a:avLst/>
          </a:prstGeom>
          <a:noFill/>
          <a:ln>
            <a:noFill/>
          </a:ln>
        </p:spPr>
      </p:pic>
      <p:pic>
        <p:nvPicPr>
          <p:cNvPr id="412" name="Google Shape;412;p55"/>
          <p:cNvPicPr preferRelativeResize="0"/>
          <p:nvPr/>
        </p:nvPicPr>
        <p:blipFill rotWithShape="1">
          <a:blip r:embed="rId5">
            <a:alphaModFix/>
          </a:blip>
          <a:srcRect/>
          <a:stretch/>
        </p:blipFill>
        <p:spPr>
          <a:xfrm>
            <a:off x="5854973" y="108482"/>
            <a:ext cx="4983300" cy="2789700"/>
          </a:xfrm>
          <a:prstGeom prst="rect">
            <a:avLst/>
          </a:prstGeom>
          <a:noFill/>
          <a:ln>
            <a:noFill/>
          </a:ln>
        </p:spPr>
      </p:pic>
      <p:pic>
        <p:nvPicPr>
          <p:cNvPr id="413" name="Google Shape;413;p55"/>
          <p:cNvPicPr preferRelativeResize="0"/>
          <p:nvPr/>
        </p:nvPicPr>
        <p:blipFill rotWithShape="1">
          <a:blip r:embed="rId6">
            <a:alphaModFix/>
          </a:blip>
          <a:srcRect/>
          <a:stretch/>
        </p:blipFill>
        <p:spPr>
          <a:xfrm>
            <a:off x="5849223" y="3574311"/>
            <a:ext cx="5355600" cy="2607300"/>
          </a:xfrm>
          <a:prstGeom prst="rect">
            <a:avLst/>
          </a:prstGeom>
          <a:noFill/>
          <a:ln>
            <a:noFill/>
          </a:ln>
        </p:spPr>
      </p:pic>
      <p:sp>
        <p:nvSpPr>
          <p:cNvPr id="3" name="Google Shape;410;p55">
            <a:extLst>
              <a:ext uri="{FF2B5EF4-FFF2-40B4-BE49-F238E27FC236}">
                <a16:creationId xmlns:a16="http://schemas.microsoft.com/office/drawing/2014/main" id="{F8AC42FD-5FF0-1CD1-F71C-151902C76F36}"/>
              </a:ext>
            </a:extLst>
          </p:cNvPr>
          <p:cNvSpPr txBox="1"/>
          <p:nvPr/>
        </p:nvSpPr>
        <p:spPr>
          <a:xfrm>
            <a:off x="1524000" y="108475"/>
            <a:ext cx="7876200" cy="954000"/>
          </a:xfrm>
          <a:prstGeom prst="rect">
            <a:avLst/>
          </a:prstGeom>
          <a:noFill/>
          <a:ln>
            <a:noFill/>
          </a:ln>
        </p:spPr>
        <p:txBody>
          <a:bodyPr spcFirstLastPara="1" wrap="square" lIns="91425" tIns="45700" rIns="91425" bIns="45700" anchor="t" anchorCtr="0">
            <a:noAutofit/>
          </a:bodyPr>
          <a:lstStyle/>
          <a:p>
            <a:r>
              <a:rPr lang="pt-BR" sz="3000" b="1" dirty="0">
                <a:solidFill>
                  <a:schemeClr val="tx1"/>
                </a:solidFill>
              </a:rPr>
              <a:t>ART STYLE</a:t>
            </a:r>
            <a:endParaRPr sz="3000" dirty="0">
              <a:solidFill>
                <a:schemeClr val="tx1"/>
              </a:solidFill>
            </a:endParaRPr>
          </a:p>
          <a:p>
            <a:endParaRPr sz="3000" b="1" dirty="0">
              <a:solidFill>
                <a:schemeClr val="lt1"/>
              </a:solidFill>
            </a:endParaRPr>
          </a:p>
        </p:txBody>
      </p:sp>
      <p:sp>
        <p:nvSpPr>
          <p:cNvPr id="4" name="Google Shape;414;p55">
            <a:extLst>
              <a:ext uri="{FF2B5EF4-FFF2-40B4-BE49-F238E27FC236}">
                <a16:creationId xmlns:a16="http://schemas.microsoft.com/office/drawing/2014/main" id="{501A6A2B-18CA-6CD9-1051-EF612D332CAB}"/>
              </a:ext>
            </a:extLst>
          </p:cNvPr>
          <p:cNvSpPr txBox="1"/>
          <p:nvPr/>
        </p:nvSpPr>
        <p:spPr>
          <a:xfrm>
            <a:off x="1631494" y="585525"/>
            <a:ext cx="3738600" cy="12003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Research</a:t>
            </a:r>
            <a:endParaRPr dirty="0">
              <a:solidFill>
                <a:schemeClr val="tx1"/>
              </a:solidFill>
            </a:endParaRPr>
          </a:p>
          <a:p>
            <a:endParaRPr sz="2400" b="1" dirty="0">
              <a:solidFill>
                <a:schemeClr val="lt1"/>
              </a:solidFill>
            </a:endParaRPr>
          </a:p>
          <a:p>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500"/>
                                        <p:tgtEl>
                                          <p:spTgt spid="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19" name="Google Shape;419;p56"/>
          <p:cNvGrpSpPr/>
          <p:nvPr/>
        </p:nvGrpSpPr>
        <p:grpSpPr>
          <a:xfrm>
            <a:off x="1524001" y="108482"/>
            <a:ext cx="9680823" cy="6749432"/>
            <a:chOff x="0" y="108482"/>
            <a:chExt cx="9680823" cy="6749432"/>
          </a:xfrm>
        </p:grpSpPr>
        <p:pic>
          <p:nvPicPr>
            <p:cNvPr id="420" name="Google Shape;420;p56"/>
            <p:cNvPicPr preferRelativeResize="0"/>
            <p:nvPr/>
          </p:nvPicPr>
          <p:blipFill rotWithShape="1">
            <a:blip r:embed="rId3">
              <a:alphaModFix/>
            </a:blip>
            <a:srcRect/>
            <a:stretch/>
          </p:blipFill>
          <p:spPr>
            <a:xfrm>
              <a:off x="8650" y="1065571"/>
              <a:ext cx="4674900" cy="2631600"/>
            </a:xfrm>
            <a:prstGeom prst="rect">
              <a:avLst/>
            </a:prstGeom>
            <a:noFill/>
            <a:ln>
              <a:noFill/>
            </a:ln>
          </p:spPr>
        </p:pic>
        <p:pic>
          <p:nvPicPr>
            <p:cNvPr id="421" name="Google Shape;421;p56"/>
            <p:cNvPicPr preferRelativeResize="0"/>
            <p:nvPr/>
          </p:nvPicPr>
          <p:blipFill rotWithShape="1">
            <a:blip r:embed="rId4">
              <a:alphaModFix/>
            </a:blip>
            <a:srcRect/>
            <a:stretch/>
          </p:blipFill>
          <p:spPr>
            <a:xfrm>
              <a:off x="0" y="4069414"/>
              <a:ext cx="4968600" cy="2788500"/>
            </a:xfrm>
            <a:prstGeom prst="rect">
              <a:avLst/>
            </a:prstGeom>
            <a:noFill/>
            <a:ln>
              <a:noFill/>
            </a:ln>
          </p:spPr>
        </p:pic>
        <p:pic>
          <p:nvPicPr>
            <p:cNvPr id="422" name="Google Shape;422;p56"/>
            <p:cNvPicPr preferRelativeResize="0"/>
            <p:nvPr/>
          </p:nvPicPr>
          <p:blipFill rotWithShape="1">
            <a:blip r:embed="rId5">
              <a:alphaModFix/>
            </a:blip>
            <a:srcRect/>
            <a:stretch/>
          </p:blipFill>
          <p:spPr>
            <a:xfrm>
              <a:off x="4330973" y="108482"/>
              <a:ext cx="4983300" cy="2789700"/>
            </a:xfrm>
            <a:prstGeom prst="rect">
              <a:avLst/>
            </a:prstGeom>
            <a:noFill/>
            <a:ln>
              <a:noFill/>
            </a:ln>
          </p:spPr>
        </p:pic>
        <p:pic>
          <p:nvPicPr>
            <p:cNvPr id="423" name="Google Shape;423;p56"/>
            <p:cNvPicPr preferRelativeResize="0"/>
            <p:nvPr/>
          </p:nvPicPr>
          <p:blipFill rotWithShape="1">
            <a:blip r:embed="rId6">
              <a:alphaModFix/>
            </a:blip>
            <a:srcRect/>
            <a:stretch/>
          </p:blipFill>
          <p:spPr>
            <a:xfrm>
              <a:off x="4325223" y="3574311"/>
              <a:ext cx="5355600" cy="2607300"/>
            </a:xfrm>
            <a:prstGeom prst="rect">
              <a:avLst/>
            </a:prstGeom>
            <a:noFill/>
            <a:ln>
              <a:noFill/>
            </a:ln>
          </p:spPr>
        </p:pic>
      </p:grpSp>
      <p:sp>
        <p:nvSpPr>
          <p:cNvPr id="424" name="Google Shape;424;p56"/>
          <p:cNvSpPr/>
          <p:nvPr/>
        </p:nvSpPr>
        <p:spPr>
          <a:xfrm>
            <a:off x="3333772" y="1845185"/>
            <a:ext cx="720000" cy="1296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25" name="Google Shape;425;p56"/>
          <p:cNvSpPr/>
          <p:nvPr/>
        </p:nvSpPr>
        <p:spPr>
          <a:xfrm>
            <a:off x="8321426" y="693256"/>
            <a:ext cx="1568400" cy="16557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26" name="Google Shape;426;p56"/>
          <p:cNvSpPr/>
          <p:nvPr/>
        </p:nvSpPr>
        <p:spPr>
          <a:xfrm>
            <a:off x="9300380" y="4069414"/>
            <a:ext cx="1568400" cy="16557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27" name="Google Shape;427;p56"/>
          <p:cNvSpPr/>
          <p:nvPr/>
        </p:nvSpPr>
        <p:spPr>
          <a:xfrm>
            <a:off x="4727848" y="6204859"/>
            <a:ext cx="463800" cy="5793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28" name="Google Shape;428;p56"/>
          <p:cNvSpPr/>
          <p:nvPr/>
        </p:nvSpPr>
        <p:spPr>
          <a:xfrm>
            <a:off x="3960238" y="4654189"/>
            <a:ext cx="463800" cy="5793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29" name="Google Shape;429;p56"/>
          <p:cNvSpPr txBox="1"/>
          <p:nvPr/>
        </p:nvSpPr>
        <p:spPr>
          <a:xfrm>
            <a:off x="7295347" y="6278775"/>
            <a:ext cx="3573300" cy="4617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CUBIC SHAPES</a:t>
            </a:r>
            <a:endParaRPr dirty="0">
              <a:solidFill>
                <a:schemeClr val="tx1"/>
              </a:solidFill>
            </a:endParaRPr>
          </a:p>
        </p:txBody>
      </p:sp>
      <p:sp>
        <p:nvSpPr>
          <p:cNvPr id="3" name="Google Shape;410;p55">
            <a:extLst>
              <a:ext uri="{FF2B5EF4-FFF2-40B4-BE49-F238E27FC236}">
                <a16:creationId xmlns:a16="http://schemas.microsoft.com/office/drawing/2014/main" id="{748C9F30-26CD-3B5C-4742-134CEE95BCA6}"/>
              </a:ext>
            </a:extLst>
          </p:cNvPr>
          <p:cNvSpPr txBox="1"/>
          <p:nvPr/>
        </p:nvSpPr>
        <p:spPr>
          <a:xfrm>
            <a:off x="1524000" y="108475"/>
            <a:ext cx="7876200" cy="954000"/>
          </a:xfrm>
          <a:prstGeom prst="rect">
            <a:avLst/>
          </a:prstGeom>
          <a:noFill/>
          <a:ln>
            <a:noFill/>
          </a:ln>
        </p:spPr>
        <p:txBody>
          <a:bodyPr spcFirstLastPara="1" wrap="square" lIns="91425" tIns="45700" rIns="91425" bIns="45700" anchor="t" anchorCtr="0">
            <a:noAutofit/>
          </a:bodyPr>
          <a:lstStyle/>
          <a:p>
            <a:r>
              <a:rPr lang="pt-BR" sz="3000" b="1" dirty="0">
                <a:solidFill>
                  <a:schemeClr val="tx1"/>
                </a:solidFill>
              </a:rPr>
              <a:t>ART STYLE</a:t>
            </a:r>
            <a:endParaRPr sz="3000" dirty="0">
              <a:solidFill>
                <a:schemeClr val="tx1"/>
              </a:solidFill>
            </a:endParaRPr>
          </a:p>
          <a:p>
            <a:endParaRPr sz="3000" b="1" dirty="0">
              <a:solidFill>
                <a:schemeClr val="lt1"/>
              </a:solidFill>
            </a:endParaRPr>
          </a:p>
        </p:txBody>
      </p:sp>
      <p:sp>
        <p:nvSpPr>
          <p:cNvPr id="4" name="Google Shape;414;p55">
            <a:extLst>
              <a:ext uri="{FF2B5EF4-FFF2-40B4-BE49-F238E27FC236}">
                <a16:creationId xmlns:a16="http://schemas.microsoft.com/office/drawing/2014/main" id="{770041F2-55F2-C310-72DE-3CF314C014DC}"/>
              </a:ext>
            </a:extLst>
          </p:cNvPr>
          <p:cNvSpPr txBox="1"/>
          <p:nvPr/>
        </p:nvSpPr>
        <p:spPr>
          <a:xfrm>
            <a:off x="1631494" y="585525"/>
            <a:ext cx="3738600" cy="12003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Research</a:t>
            </a:r>
            <a:endParaRPr dirty="0">
              <a:solidFill>
                <a:schemeClr val="tx1"/>
              </a:solidFill>
            </a:endParaRPr>
          </a:p>
          <a:p>
            <a:endParaRPr sz="2400" b="1" dirty="0">
              <a:solidFill>
                <a:schemeClr val="lt1"/>
              </a:solidFill>
            </a:endParaRPr>
          </a:p>
          <a:p>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500"/>
                                        <p:tgtEl>
                                          <p:spTgt spid="4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
                                        </p:tgtEl>
                                        <p:attrNameLst>
                                          <p:attrName>style.visibility</p:attrName>
                                        </p:attrNameLst>
                                      </p:cBhvr>
                                      <p:to>
                                        <p:strVal val="visible"/>
                                      </p:to>
                                    </p:set>
                                    <p:animEffect transition="in" filter="fade">
                                      <p:cBhvr>
                                        <p:cTn id="12" dur="500"/>
                                        <p:tgtEl>
                                          <p:spTgt spid="42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5"/>
                                        </p:tgtEl>
                                        <p:attrNameLst>
                                          <p:attrName>style.visibility</p:attrName>
                                        </p:attrNameLst>
                                      </p:cBhvr>
                                      <p:to>
                                        <p:strVal val="visible"/>
                                      </p:to>
                                    </p:set>
                                    <p:animEffect transition="in" filter="fade">
                                      <p:cBhvr>
                                        <p:cTn id="16" dur="500"/>
                                        <p:tgtEl>
                                          <p:spTgt spid="42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24"/>
                                        </p:tgtEl>
                                        <p:attrNameLst>
                                          <p:attrName>style.visibility</p:attrName>
                                        </p:attrNameLst>
                                      </p:cBhvr>
                                      <p:to>
                                        <p:strVal val="visible"/>
                                      </p:to>
                                    </p:set>
                                    <p:animEffect transition="in" filter="fade">
                                      <p:cBhvr>
                                        <p:cTn id="20" dur="500"/>
                                        <p:tgtEl>
                                          <p:spTgt spid="42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27"/>
                                        </p:tgtEl>
                                        <p:attrNameLst>
                                          <p:attrName>style.visibility</p:attrName>
                                        </p:attrNameLst>
                                      </p:cBhvr>
                                      <p:to>
                                        <p:strVal val="visible"/>
                                      </p:to>
                                    </p:set>
                                    <p:animEffect transition="in" filter="fade">
                                      <p:cBhvr>
                                        <p:cTn id="24" dur="500"/>
                                        <p:tgtEl>
                                          <p:spTgt spid="42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28"/>
                                        </p:tgtEl>
                                        <p:attrNameLst>
                                          <p:attrName>style.visibility</p:attrName>
                                        </p:attrNameLst>
                                      </p:cBhvr>
                                      <p:to>
                                        <p:strVal val="visible"/>
                                      </p:to>
                                    </p:set>
                                    <p:animEffect transition="in" filter="fade">
                                      <p:cBhvr>
                                        <p:cTn id="28"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36" name="Google Shape;436;p57"/>
          <p:cNvGrpSpPr/>
          <p:nvPr/>
        </p:nvGrpSpPr>
        <p:grpSpPr>
          <a:xfrm>
            <a:off x="1524001" y="108482"/>
            <a:ext cx="9680823" cy="6749432"/>
            <a:chOff x="0" y="108482"/>
            <a:chExt cx="9680823" cy="6749432"/>
          </a:xfrm>
        </p:grpSpPr>
        <p:pic>
          <p:nvPicPr>
            <p:cNvPr id="437" name="Google Shape;437;p57"/>
            <p:cNvPicPr preferRelativeResize="0"/>
            <p:nvPr/>
          </p:nvPicPr>
          <p:blipFill rotWithShape="1">
            <a:blip r:embed="rId3">
              <a:alphaModFix/>
            </a:blip>
            <a:srcRect/>
            <a:stretch/>
          </p:blipFill>
          <p:spPr>
            <a:xfrm>
              <a:off x="8650" y="1065571"/>
              <a:ext cx="4674900" cy="2631600"/>
            </a:xfrm>
            <a:prstGeom prst="rect">
              <a:avLst/>
            </a:prstGeom>
            <a:noFill/>
            <a:ln>
              <a:noFill/>
            </a:ln>
          </p:spPr>
        </p:pic>
        <p:pic>
          <p:nvPicPr>
            <p:cNvPr id="438" name="Google Shape;438;p57"/>
            <p:cNvPicPr preferRelativeResize="0"/>
            <p:nvPr/>
          </p:nvPicPr>
          <p:blipFill rotWithShape="1">
            <a:blip r:embed="rId4">
              <a:alphaModFix/>
            </a:blip>
            <a:srcRect/>
            <a:stretch/>
          </p:blipFill>
          <p:spPr>
            <a:xfrm>
              <a:off x="0" y="4069414"/>
              <a:ext cx="4968600" cy="2788500"/>
            </a:xfrm>
            <a:prstGeom prst="rect">
              <a:avLst/>
            </a:prstGeom>
            <a:noFill/>
            <a:ln>
              <a:noFill/>
            </a:ln>
          </p:spPr>
        </p:pic>
        <p:pic>
          <p:nvPicPr>
            <p:cNvPr id="439" name="Google Shape;439;p57"/>
            <p:cNvPicPr preferRelativeResize="0"/>
            <p:nvPr/>
          </p:nvPicPr>
          <p:blipFill rotWithShape="1">
            <a:blip r:embed="rId5">
              <a:alphaModFix/>
            </a:blip>
            <a:srcRect/>
            <a:stretch/>
          </p:blipFill>
          <p:spPr>
            <a:xfrm>
              <a:off x="4330973" y="108482"/>
              <a:ext cx="4983300" cy="2789700"/>
            </a:xfrm>
            <a:prstGeom prst="rect">
              <a:avLst/>
            </a:prstGeom>
            <a:noFill/>
            <a:ln>
              <a:noFill/>
            </a:ln>
          </p:spPr>
        </p:pic>
        <p:pic>
          <p:nvPicPr>
            <p:cNvPr id="440" name="Google Shape;440;p57"/>
            <p:cNvPicPr preferRelativeResize="0"/>
            <p:nvPr/>
          </p:nvPicPr>
          <p:blipFill rotWithShape="1">
            <a:blip r:embed="rId6">
              <a:alphaModFix/>
            </a:blip>
            <a:srcRect/>
            <a:stretch/>
          </p:blipFill>
          <p:spPr>
            <a:xfrm>
              <a:off x="4325223" y="3574311"/>
              <a:ext cx="5355600" cy="2607300"/>
            </a:xfrm>
            <a:prstGeom prst="rect">
              <a:avLst/>
            </a:prstGeom>
            <a:noFill/>
            <a:ln>
              <a:noFill/>
            </a:ln>
          </p:spPr>
        </p:pic>
      </p:grpSp>
      <p:sp>
        <p:nvSpPr>
          <p:cNvPr id="441" name="Google Shape;441;p57"/>
          <p:cNvSpPr/>
          <p:nvPr/>
        </p:nvSpPr>
        <p:spPr>
          <a:xfrm>
            <a:off x="2135560" y="1360728"/>
            <a:ext cx="936000" cy="9162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42" name="Google Shape;442;p57"/>
          <p:cNvSpPr/>
          <p:nvPr/>
        </p:nvSpPr>
        <p:spPr>
          <a:xfrm>
            <a:off x="6776090" y="1065571"/>
            <a:ext cx="1048200" cy="10956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43" name="Google Shape;443;p57"/>
          <p:cNvSpPr/>
          <p:nvPr/>
        </p:nvSpPr>
        <p:spPr>
          <a:xfrm>
            <a:off x="2351584" y="4655354"/>
            <a:ext cx="2088300" cy="2301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44" name="Google Shape;444;p57"/>
          <p:cNvSpPr txBox="1"/>
          <p:nvPr/>
        </p:nvSpPr>
        <p:spPr>
          <a:xfrm>
            <a:off x="6327028" y="3052839"/>
            <a:ext cx="4340972" cy="461700"/>
          </a:xfrm>
          <a:prstGeom prst="rect">
            <a:avLst/>
          </a:prstGeom>
          <a:noFill/>
          <a:ln>
            <a:noFill/>
          </a:ln>
        </p:spPr>
        <p:txBody>
          <a:bodyPr spcFirstLastPara="1" wrap="square" lIns="91425" tIns="45700" rIns="91425" bIns="45700" anchor="t" anchorCtr="0">
            <a:noAutofit/>
          </a:bodyPr>
          <a:lstStyle/>
          <a:p>
            <a:r>
              <a:rPr lang="pt-BR" sz="2000" b="1" dirty="0">
                <a:solidFill>
                  <a:schemeClr val="tx1"/>
                </a:solidFill>
              </a:rPr>
              <a:t>VEGETATION / STONES / METAL</a:t>
            </a:r>
            <a:endParaRPr sz="1200" dirty="0">
              <a:solidFill>
                <a:schemeClr val="tx1"/>
              </a:solidFill>
            </a:endParaRPr>
          </a:p>
        </p:txBody>
      </p:sp>
      <p:sp>
        <p:nvSpPr>
          <p:cNvPr id="445" name="Google Shape;445;p57"/>
          <p:cNvSpPr/>
          <p:nvPr/>
        </p:nvSpPr>
        <p:spPr>
          <a:xfrm>
            <a:off x="6767738" y="3603338"/>
            <a:ext cx="3432600" cy="10956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 name="Google Shape;410;p55">
            <a:extLst>
              <a:ext uri="{FF2B5EF4-FFF2-40B4-BE49-F238E27FC236}">
                <a16:creationId xmlns:a16="http://schemas.microsoft.com/office/drawing/2014/main" id="{747387AB-EF95-FF95-125A-4CA095235E53}"/>
              </a:ext>
            </a:extLst>
          </p:cNvPr>
          <p:cNvSpPr txBox="1"/>
          <p:nvPr/>
        </p:nvSpPr>
        <p:spPr>
          <a:xfrm>
            <a:off x="1524000" y="108475"/>
            <a:ext cx="7876200" cy="954000"/>
          </a:xfrm>
          <a:prstGeom prst="rect">
            <a:avLst/>
          </a:prstGeom>
          <a:noFill/>
          <a:ln>
            <a:noFill/>
          </a:ln>
        </p:spPr>
        <p:txBody>
          <a:bodyPr spcFirstLastPara="1" wrap="square" lIns="91425" tIns="45700" rIns="91425" bIns="45700" anchor="t" anchorCtr="0">
            <a:noAutofit/>
          </a:bodyPr>
          <a:lstStyle/>
          <a:p>
            <a:r>
              <a:rPr lang="pt-BR" sz="3000" b="1" dirty="0">
                <a:solidFill>
                  <a:schemeClr val="tx1"/>
                </a:solidFill>
              </a:rPr>
              <a:t>ART STYLE</a:t>
            </a:r>
            <a:endParaRPr sz="3000" dirty="0">
              <a:solidFill>
                <a:schemeClr val="tx1"/>
              </a:solidFill>
            </a:endParaRPr>
          </a:p>
          <a:p>
            <a:endParaRPr sz="3000" b="1" dirty="0">
              <a:solidFill>
                <a:schemeClr val="lt1"/>
              </a:solidFill>
            </a:endParaRPr>
          </a:p>
        </p:txBody>
      </p:sp>
      <p:sp>
        <p:nvSpPr>
          <p:cNvPr id="4" name="Google Shape;414;p55">
            <a:extLst>
              <a:ext uri="{FF2B5EF4-FFF2-40B4-BE49-F238E27FC236}">
                <a16:creationId xmlns:a16="http://schemas.microsoft.com/office/drawing/2014/main" id="{E690A9FB-32C0-1D34-062C-5348D5C7F2FD}"/>
              </a:ext>
            </a:extLst>
          </p:cNvPr>
          <p:cNvSpPr txBox="1"/>
          <p:nvPr/>
        </p:nvSpPr>
        <p:spPr>
          <a:xfrm>
            <a:off x="1631494" y="585525"/>
            <a:ext cx="3738600" cy="12003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Research</a:t>
            </a:r>
            <a:endParaRPr dirty="0">
              <a:solidFill>
                <a:schemeClr val="tx1"/>
              </a:solidFill>
            </a:endParaRPr>
          </a:p>
          <a:p>
            <a:endParaRPr sz="2400" b="1" dirty="0">
              <a:solidFill>
                <a:schemeClr val="lt1"/>
              </a:solidFill>
            </a:endParaRPr>
          </a:p>
          <a:p>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500"/>
                                        <p:tgtEl>
                                          <p:spTgt spid="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2"/>
                                        </p:tgtEl>
                                        <p:attrNameLst>
                                          <p:attrName>style.visibility</p:attrName>
                                        </p:attrNameLst>
                                      </p:cBhvr>
                                      <p:to>
                                        <p:strVal val="visible"/>
                                      </p:to>
                                    </p:set>
                                    <p:animEffect transition="in" filter="fade">
                                      <p:cBhvr>
                                        <p:cTn id="12" dur="500"/>
                                        <p:tgtEl>
                                          <p:spTgt spid="44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41"/>
                                        </p:tgtEl>
                                        <p:attrNameLst>
                                          <p:attrName>style.visibility</p:attrName>
                                        </p:attrNameLst>
                                      </p:cBhvr>
                                      <p:to>
                                        <p:strVal val="visible"/>
                                      </p:to>
                                    </p:set>
                                    <p:animEffect transition="in" filter="fade">
                                      <p:cBhvr>
                                        <p:cTn id="16" dur="500"/>
                                        <p:tgtEl>
                                          <p:spTgt spid="44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43"/>
                                        </p:tgtEl>
                                        <p:attrNameLst>
                                          <p:attrName>style.visibility</p:attrName>
                                        </p:attrNameLst>
                                      </p:cBhvr>
                                      <p:to>
                                        <p:strVal val="visible"/>
                                      </p:to>
                                    </p:set>
                                    <p:animEffect transition="in" filter="fade">
                                      <p:cBhvr>
                                        <p:cTn id="20" dur="500"/>
                                        <p:tgtEl>
                                          <p:spTgt spid="44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45"/>
                                        </p:tgtEl>
                                        <p:attrNameLst>
                                          <p:attrName>style.visibility</p:attrName>
                                        </p:attrNameLst>
                                      </p:cBhvr>
                                      <p:to>
                                        <p:strVal val="visible"/>
                                      </p:to>
                                    </p:set>
                                    <p:animEffect transition="in" filter="fade">
                                      <p:cBhvr>
                                        <p:cTn id="24"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52" name="Google Shape;452;p58"/>
          <p:cNvGrpSpPr/>
          <p:nvPr/>
        </p:nvGrpSpPr>
        <p:grpSpPr>
          <a:xfrm>
            <a:off x="1524001" y="108482"/>
            <a:ext cx="9680823" cy="6749432"/>
            <a:chOff x="0" y="108482"/>
            <a:chExt cx="9680823" cy="6749432"/>
          </a:xfrm>
        </p:grpSpPr>
        <p:pic>
          <p:nvPicPr>
            <p:cNvPr id="453" name="Google Shape;453;p58"/>
            <p:cNvPicPr preferRelativeResize="0"/>
            <p:nvPr/>
          </p:nvPicPr>
          <p:blipFill rotWithShape="1">
            <a:blip r:embed="rId3">
              <a:alphaModFix/>
            </a:blip>
            <a:srcRect/>
            <a:stretch/>
          </p:blipFill>
          <p:spPr>
            <a:xfrm>
              <a:off x="8650" y="1065571"/>
              <a:ext cx="4674900" cy="2631600"/>
            </a:xfrm>
            <a:prstGeom prst="rect">
              <a:avLst/>
            </a:prstGeom>
            <a:noFill/>
            <a:ln>
              <a:noFill/>
            </a:ln>
          </p:spPr>
        </p:pic>
        <p:pic>
          <p:nvPicPr>
            <p:cNvPr id="454" name="Google Shape;454;p58"/>
            <p:cNvPicPr preferRelativeResize="0"/>
            <p:nvPr/>
          </p:nvPicPr>
          <p:blipFill rotWithShape="1">
            <a:blip r:embed="rId4">
              <a:alphaModFix/>
            </a:blip>
            <a:srcRect/>
            <a:stretch/>
          </p:blipFill>
          <p:spPr>
            <a:xfrm>
              <a:off x="0" y="4069414"/>
              <a:ext cx="4968600" cy="2788500"/>
            </a:xfrm>
            <a:prstGeom prst="rect">
              <a:avLst/>
            </a:prstGeom>
            <a:noFill/>
            <a:ln>
              <a:noFill/>
            </a:ln>
          </p:spPr>
        </p:pic>
        <p:pic>
          <p:nvPicPr>
            <p:cNvPr id="455" name="Google Shape;455;p58"/>
            <p:cNvPicPr preferRelativeResize="0"/>
            <p:nvPr/>
          </p:nvPicPr>
          <p:blipFill rotWithShape="1">
            <a:blip r:embed="rId5">
              <a:alphaModFix/>
            </a:blip>
            <a:srcRect/>
            <a:stretch/>
          </p:blipFill>
          <p:spPr>
            <a:xfrm>
              <a:off x="4330973" y="108482"/>
              <a:ext cx="4983300" cy="2789700"/>
            </a:xfrm>
            <a:prstGeom prst="rect">
              <a:avLst/>
            </a:prstGeom>
            <a:noFill/>
            <a:ln>
              <a:noFill/>
            </a:ln>
          </p:spPr>
        </p:pic>
        <p:pic>
          <p:nvPicPr>
            <p:cNvPr id="456" name="Google Shape;456;p58"/>
            <p:cNvPicPr preferRelativeResize="0"/>
            <p:nvPr/>
          </p:nvPicPr>
          <p:blipFill rotWithShape="1">
            <a:blip r:embed="rId6">
              <a:alphaModFix/>
            </a:blip>
            <a:srcRect/>
            <a:stretch/>
          </p:blipFill>
          <p:spPr>
            <a:xfrm>
              <a:off x="4325223" y="3574311"/>
              <a:ext cx="5355600" cy="2607300"/>
            </a:xfrm>
            <a:prstGeom prst="rect">
              <a:avLst/>
            </a:prstGeom>
            <a:noFill/>
            <a:ln>
              <a:noFill/>
            </a:ln>
          </p:spPr>
        </p:pic>
      </p:grpSp>
      <p:sp>
        <p:nvSpPr>
          <p:cNvPr id="457" name="Google Shape;457;p58"/>
          <p:cNvSpPr/>
          <p:nvPr/>
        </p:nvSpPr>
        <p:spPr>
          <a:xfrm>
            <a:off x="3540211" y="2161231"/>
            <a:ext cx="936000" cy="9162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58" name="Google Shape;458;p58"/>
          <p:cNvSpPr/>
          <p:nvPr/>
        </p:nvSpPr>
        <p:spPr>
          <a:xfrm>
            <a:off x="5778044" y="0"/>
            <a:ext cx="3270300" cy="10956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59" name="Google Shape;459;p58"/>
          <p:cNvSpPr/>
          <p:nvPr/>
        </p:nvSpPr>
        <p:spPr>
          <a:xfrm>
            <a:off x="3180171" y="5658709"/>
            <a:ext cx="720000" cy="648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60" name="Google Shape;460;p58"/>
          <p:cNvSpPr txBox="1"/>
          <p:nvPr/>
        </p:nvSpPr>
        <p:spPr>
          <a:xfrm>
            <a:off x="2502070" y="3607750"/>
            <a:ext cx="4960800" cy="4617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CIRCULAR DETAILS</a:t>
            </a:r>
            <a:endParaRPr dirty="0">
              <a:solidFill>
                <a:schemeClr val="tx1"/>
              </a:solidFill>
            </a:endParaRPr>
          </a:p>
        </p:txBody>
      </p:sp>
      <p:sp>
        <p:nvSpPr>
          <p:cNvPr id="461" name="Google Shape;461;p58"/>
          <p:cNvSpPr/>
          <p:nvPr/>
        </p:nvSpPr>
        <p:spPr>
          <a:xfrm>
            <a:off x="1438127" y="2060848"/>
            <a:ext cx="265500" cy="576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62" name="Google Shape;462;p58"/>
          <p:cNvSpPr/>
          <p:nvPr/>
        </p:nvSpPr>
        <p:spPr>
          <a:xfrm>
            <a:off x="5951984" y="4654189"/>
            <a:ext cx="720000" cy="648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 name="Google Shape;410;p55">
            <a:extLst>
              <a:ext uri="{FF2B5EF4-FFF2-40B4-BE49-F238E27FC236}">
                <a16:creationId xmlns:a16="http://schemas.microsoft.com/office/drawing/2014/main" id="{3B6AED53-192E-4AB0-A045-BBD91E06C906}"/>
              </a:ext>
            </a:extLst>
          </p:cNvPr>
          <p:cNvSpPr txBox="1"/>
          <p:nvPr/>
        </p:nvSpPr>
        <p:spPr>
          <a:xfrm>
            <a:off x="1524000" y="108475"/>
            <a:ext cx="7876200" cy="954000"/>
          </a:xfrm>
          <a:prstGeom prst="rect">
            <a:avLst/>
          </a:prstGeom>
          <a:noFill/>
          <a:ln>
            <a:noFill/>
          </a:ln>
        </p:spPr>
        <p:txBody>
          <a:bodyPr spcFirstLastPara="1" wrap="square" lIns="91425" tIns="45700" rIns="91425" bIns="45700" anchor="t" anchorCtr="0">
            <a:noAutofit/>
          </a:bodyPr>
          <a:lstStyle/>
          <a:p>
            <a:r>
              <a:rPr lang="pt-BR" sz="3000" b="1" dirty="0">
                <a:solidFill>
                  <a:schemeClr val="tx1"/>
                </a:solidFill>
              </a:rPr>
              <a:t>ART STYLE</a:t>
            </a:r>
            <a:endParaRPr sz="3000" dirty="0">
              <a:solidFill>
                <a:schemeClr val="tx1"/>
              </a:solidFill>
            </a:endParaRPr>
          </a:p>
          <a:p>
            <a:endParaRPr sz="3000" b="1" dirty="0">
              <a:solidFill>
                <a:schemeClr val="lt1"/>
              </a:solidFill>
            </a:endParaRPr>
          </a:p>
        </p:txBody>
      </p:sp>
      <p:sp>
        <p:nvSpPr>
          <p:cNvPr id="4" name="Google Shape;414;p55">
            <a:extLst>
              <a:ext uri="{FF2B5EF4-FFF2-40B4-BE49-F238E27FC236}">
                <a16:creationId xmlns:a16="http://schemas.microsoft.com/office/drawing/2014/main" id="{C1FC525A-058A-C52E-AD27-46B294F4F186}"/>
              </a:ext>
            </a:extLst>
          </p:cNvPr>
          <p:cNvSpPr txBox="1"/>
          <p:nvPr/>
        </p:nvSpPr>
        <p:spPr>
          <a:xfrm>
            <a:off x="1631494" y="585525"/>
            <a:ext cx="3738600" cy="12003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Research</a:t>
            </a:r>
            <a:endParaRPr dirty="0">
              <a:solidFill>
                <a:schemeClr val="tx1"/>
              </a:solidFill>
            </a:endParaRPr>
          </a:p>
          <a:p>
            <a:endParaRPr sz="2400" b="1" dirty="0">
              <a:solidFill>
                <a:schemeClr val="lt1"/>
              </a:solidFill>
            </a:endParaRPr>
          </a:p>
          <a:p>
            <a:endParaRPr sz="2400" b="1"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5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500"/>
                                        <p:tgtEl>
                                          <p:spTgt spid="45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62"/>
                                        </p:tgtEl>
                                        <p:attrNameLst>
                                          <p:attrName>style.visibility</p:attrName>
                                        </p:attrNameLst>
                                      </p:cBhvr>
                                      <p:to>
                                        <p:strVal val="visible"/>
                                      </p:to>
                                    </p:set>
                                    <p:animEffect transition="in" filter="fade">
                                      <p:cBhvr>
                                        <p:cTn id="16" dur="500"/>
                                        <p:tgtEl>
                                          <p:spTgt spid="46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59"/>
                                        </p:tgtEl>
                                        <p:attrNameLst>
                                          <p:attrName>style.visibility</p:attrName>
                                        </p:attrNameLst>
                                      </p:cBhvr>
                                      <p:to>
                                        <p:strVal val="visible"/>
                                      </p:to>
                                    </p:set>
                                    <p:animEffect transition="in" filter="fade">
                                      <p:cBhvr>
                                        <p:cTn id="20" dur="500"/>
                                        <p:tgtEl>
                                          <p:spTgt spid="45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61"/>
                                        </p:tgtEl>
                                        <p:attrNameLst>
                                          <p:attrName>style.visibility</p:attrName>
                                        </p:attrNameLst>
                                      </p:cBhvr>
                                      <p:to>
                                        <p:strVal val="visible"/>
                                      </p:to>
                                    </p:set>
                                    <p:animEffect transition="in" filter="fade">
                                      <p:cBhvr>
                                        <p:cTn id="24" dur="500"/>
                                        <p:tgtEl>
                                          <p:spTgt spid="46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57"/>
                                        </p:tgtEl>
                                        <p:attrNameLst>
                                          <p:attrName>style.visibility</p:attrName>
                                        </p:attrNameLst>
                                      </p:cBhvr>
                                      <p:to>
                                        <p:strVal val="visible"/>
                                      </p:to>
                                    </p:set>
                                    <p:animEffect transition="in" filter="fade">
                                      <p:cBhvr>
                                        <p:cTn id="28"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59"/>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470" name="Google Shape;470;p59"/>
          <p:cNvSpPr txBox="1"/>
          <p:nvPr/>
        </p:nvSpPr>
        <p:spPr>
          <a:xfrm>
            <a:off x="1524000" y="108475"/>
            <a:ext cx="62217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476" name="Google Shape;476;p60"/>
          <p:cNvSpPr txBox="1"/>
          <p:nvPr/>
        </p:nvSpPr>
        <p:spPr>
          <a:xfrm>
            <a:off x="1524000" y="108475"/>
            <a:ext cx="58539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477" name="Google Shape;477;p60"/>
          <p:cNvSpPr/>
          <p:nvPr/>
        </p:nvSpPr>
        <p:spPr>
          <a:xfrm>
            <a:off x="5608117" y="1103797"/>
            <a:ext cx="936000" cy="408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78" name="Google Shape;478;p60"/>
          <p:cNvSpPr/>
          <p:nvPr/>
        </p:nvSpPr>
        <p:spPr>
          <a:xfrm rot="-5400000">
            <a:off x="1237929" y="3866501"/>
            <a:ext cx="936000" cy="4089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79" name="Google Shape;479;p60"/>
          <p:cNvSpPr/>
          <p:nvPr/>
        </p:nvSpPr>
        <p:spPr>
          <a:xfrm rot="-5400000">
            <a:off x="4927641" y="3412807"/>
            <a:ext cx="1512300" cy="14004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0" name="Google Shape;480;p60"/>
          <p:cNvSpPr/>
          <p:nvPr/>
        </p:nvSpPr>
        <p:spPr>
          <a:xfrm rot="-5400000">
            <a:off x="6585340" y="3342213"/>
            <a:ext cx="648000" cy="6777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1" name="Google Shape;481;p60"/>
          <p:cNvSpPr/>
          <p:nvPr/>
        </p:nvSpPr>
        <p:spPr>
          <a:xfrm rot="-5400000">
            <a:off x="8697744" y="2028146"/>
            <a:ext cx="1550100" cy="15993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2" name="Google Shape;482;p60"/>
          <p:cNvSpPr/>
          <p:nvPr/>
        </p:nvSpPr>
        <p:spPr>
          <a:xfrm>
            <a:off x="6724650" y="5105400"/>
            <a:ext cx="1485900" cy="1028700"/>
          </a:xfrm>
          <a:custGeom>
            <a:avLst/>
            <a:gdLst/>
            <a:ahLst/>
            <a:cxnLst/>
            <a:rect l="l" t="t" r="r" b="b"/>
            <a:pathLst>
              <a:path w="120000" h="120000" extrusionOk="0">
                <a:moveTo>
                  <a:pt x="0" y="66666"/>
                </a:moveTo>
                <a:lnTo>
                  <a:pt x="58461" y="120000"/>
                </a:lnTo>
                <a:lnTo>
                  <a:pt x="75384" y="71111"/>
                </a:lnTo>
                <a:lnTo>
                  <a:pt x="113846" y="95555"/>
                </a:lnTo>
                <a:lnTo>
                  <a:pt x="120000" y="53333"/>
                </a:lnTo>
                <a:lnTo>
                  <a:pt x="44615" y="0"/>
                </a:lnTo>
                <a:lnTo>
                  <a:pt x="40000" y="13333"/>
                </a:lnTo>
                <a:lnTo>
                  <a:pt x="24615" y="6666"/>
                </a:lnTo>
                <a:lnTo>
                  <a:pt x="0" y="66666"/>
                </a:ln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3" name="Google Shape;483;p60"/>
          <p:cNvSpPr/>
          <p:nvPr/>
        </p:nvSpPr>
        <p:spPr>
          <a:xfrm rot="1530110">
            <a:off x="6167989" y="5105432"/>
            <a:ext cx="556743" cy="843904"/>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4" name="Google Shape;484;p60"/>
          <p:cNvSpPr/>
          <p:nvPr/>
        </p:nvSpPr>
        <p:spPr>
          <a:xfrm rot="6830600">
            <a:off x="7441016" y="4219111"/>
            <a:ext cx="556604" cy="843786"/>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5" name="Google Shape;485;p60"/>
          <p:cNvSpPr/>
          <p:nvPr/>
        </p:nvSpPr>
        <p:spPr>
          <a:xfrm rot="1530110">
            <a:off x="6384014" y="4425798"/>
            <a:ext cx="556743" cy="843904"/>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6" name="Google Shape;486;p60"/>
          <p:cNvSpPr/>
          <p:nvPr/>
        </p:nvSpPr>
        <p:spPr>
          <a:xfrm rot="-5400000">
            <a:off x="4469260" y="4845786"/>
            <a:ext cx="669600" cy="620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87" name="Google Shape;487;p60"/>
          <p:cNvSpPr txBox="1"/>
          <p:nvPr/>
        </p:nvSpPr>
        <p:spPr>
          <a:xfrm>
            <a:off x="6015708" y="220708"/>
            <a:ext cx="4974000" cy="5232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LEVEL FORMS AND SCALE</a:t>
            </a:r>
            <a:endParaRPr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500"/>
                                        <p:tgtEl>
                                          <p:spTgt spid="4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86"/>
                                        </p:tgtEl>
                                        <p:attrNameLst>
                                          <p:attrName>style.visibility</p:attrName>
                                        </p:attrNameLst>
                                      </p:cBhvr>
                                      <p:to>
                                        <p:strVal val="visible"/>
                                      </p:to>
                                    </p:set>
                                    <p:animEffect transition="in" filter="fade">
                                      <p:cBhvr>
                                        <p:cTn id="16" dur="500"/>
                                        <p:tgtEl>
                                          <p:spTgt spid="48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fade">
                                      <p:cBhvr>
                                        <p:cTn id="20" dur="500"/>
                                        <p:tgtEl>
                                          <p:spTgt spid="47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80"/>
                                        </p:tgtEl>
                                        <p:attrNameLst>
                                          <p:attrName>style.visibility</p:attrName>
                                        </p:attrNameLst>
                                      </p:cBhvr>
                                      <p:to>
                                        <p:strVal val="visible"/>
                                      </p:to>
                                    </p:set>
                                    <p:animEffect transition="in" filter="fade">
                                      <p:cBhvr>
                                        <p:cTn id="24" dur="500"/>
                                        <p:tgtEl>
                                          <p:spTgt spid="48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481"/>
                                        </p:tgtEl>
                                        <p:attrNameLst>
                                          <p:attrName>style.visibility</p:attrName>
                                        </p:attrNameLst>
                                      </p:cBhvr>
                                      <p:to>
                                        <p:strVal val="visible"/>
                                      </p:to>
                                    </p:set>
                                    <p:animEffect transition="in" filter="fade">
                                      <p:cBhvr>
                                        <p:cTn id="28" dur="500"/>
                                        <p:tgtEl>
                                          <p:spTgt spid="4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84"/>
                                        </p:tgtEl>
                                        <p:attrNameLst>
                                          <p:attrName>style.visibility</p:attrName>
                                        </p:attrNameLst>
                                      </p:cBhvr>
                                      <p:to>
                                        <p:strVal val="visible"/>
                                      </p:to>
                                    </p:set>
                                    <p:animEffect transition="in" filter="fade">
                                      <p:cBhvr>
                                        <p:cTn id="33" dur="500"/>
                                        <p:tgtEl>
                                          <p:spTgt spid="484"/>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85"/>
                                        </p:tgtEl>
                                        <p:attrNameLst>
                                          <p:attrName>style.visibility</p:attrName>
                                        </p:attrNameLst>
                                      </p:cBhvr>
                                      <p:to>
                                        <p:strVal val="visible"/>
                                      </p:to>
                                    </p:set>
                                    <p:animEffect transition="in" filter="fade">
                                      <p:cBhvr>
                                        <p:cTn id="37" dur="500"/>
                                        <p:tgtEl>
                                          <p:spTgt spid="485"/>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483"/>
                                        </p:tgtEl>
                                        <p:attrNameLst>
                                          <p:attrName>style.visibility</p:attrName>
                                        </p:attrNameLst>
                                      </p:cBhvr>
                                      <p:to>
                                        <p:strVal val="visible"/>
                                      </p:to>
                                    </p:set>
                                    <p:animEffect transition="in" filter="fade">
                                      <p:cBhvr>
                                        <p:cTn id="41" dur="500"/>
                                        <p:tgtEl>
                                          <p:spTgt spid="48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482"/>
                                        </p:tgtEl>
                                        <p:attrNameLst>
                                          <p:attrName>style.visibility</p:attrName>
                                        </p:attrNameLst>
                                      </p:cBhvr>
                                      <p:to>
                                        <p:strVal val="visible"/>
                                      </p:to>
                                    </p:set>
                                    <p:animEffect transition="in" filter="fade">
                                      <p:cBhvr>
                                        <p:cTn id="45"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61"/>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493" name="Google Shape;493;p61"/>
          <p:cNvSpPr txBox="1"/>
          <p:nvPr/>
        </p:nvSpPr>
        <p:spPr>
          <a:xfrm>
            <a:off x="1524000" y="108475"/>
            <a:ext cx="66882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494" name="Google Shape;494;p61"/>
          <p:cNvSpPr txBox="1"/>
          <p:nvPr/>
        </p:nvSpPr>
        <p:spPr>
          <a:xfrm>
            <a:off x="7666019" y="137889"/>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SPAWN AREAS</a:t>
            </a:r>
            <a:endParaRPr dirty="0">
              <a:solidFill>
                <a:schemeClr val="tx1"/>
              </a:solidFill>
            </a:endParaRPr>
          </a:p>
        </p:txBody>
      </p:sp>
      <p:sp>
        <p:nvSpPr>
          <p:cNvPr id="495" name="Google Shape;495;p61"/>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496" name="Google Shape;496;p61"/>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5"/>
                                        </p:tgtEl>
                                        <p:attrNameLst>
                                          <p:attrName>style.visibility</p:attrName>
                                        </p:attrNameLst>
                                      </p:cBhvr>
                                      <p:to>
                                        <p:strVal val="visible"/>
                                      </p:to>
                                    </p:set>
                                    <p:animEffect transition="in" filter="fade">
                                      <p:cBhvr>
                                        <p:cTn id="11"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62"/>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502" name="Google Shape;502;p62"/>
          <p:cNvSpPr txBox="1"/>
          <p:nvPr/>
        </p:nvSpPr>
        <p:spPr>
          <a:xfrm>
            <a:off x="1524000" y="108475"/>
            <a:ext cx="59703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503" name="Google Shape;503;p62"/>
          <p:cNvSpPr/>
          <p:nvPr/>
        </p:nvSpPr>
        <p:spPr>
          <a:xfrm rot="-5400000">
            <a:off x="7010204" y="5251070"/>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04" name="Google Shape;504;p62"/>
          <p:cNvSpPr/>
          <p:nvPr/>
        </p:nvSpPr>
        <p:spPr>
          <a:xfrm rot="-5400000">
            <a:off x="4417916" y="3745158"/>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05" name="Google Shape;505;p62"/>
          <p:cNvSpPr/>
          <p:nvPr/>
        </p:nvSpPr>
        <p:spPr>
          <a:xfrm rot="-5400000">
            <a:off x="5780199" y="1794686"/>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06" name="Google Shape;506;p62"/>
          <p:cNvSpPr txBox="1"/>
          <p:nvPr/>
        </p:nvSpPr>
        <p:spPr>
          <a:xfrm>
            <a:off x="7494417" y="170037"/>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CAPTURE ZONES</a:t>
            </a:r>
            <a:endParaRPr dirty="0">
              <a:solidFill>
                <a:schemeClr val="tx1"/>
              </a:solidFill>
            </a:endParaRPr>
          </a:p>
        </p:txBody>
      </p:sp>
      <p:sp>
        <p:nvSpPr>
          <p:cNvPr id="507" name="Google Shape;507;p62"/>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08" name="Google Shape;508;p62"/>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Effect transition="in" filter="fade">
                                      <p:cBhvr>
                                        <p:cTn id="7" dur="500"/>
                                        <p:tgtEl>
                                          <p:spTgt spid="5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5"/>
                                        </p:tgtEl>
                                        <p:attrNameLst>
                                          <p:attrName>style.visibility</p:attrName>
                                        </p:attrNameLst>
                                      </p:cBhvr>
                                      <p:to>
                                        <p:strVal val="visible"/>
                                      </p:to>
                                    </p:set>
                                    <p:animEffect transition="in" filter="fade">
                                      <p:cBhvr>
                                        <p:cTn id="11" dur="500"/>
                                        <p:tgtEl>
                                          <p:spTgt spid="5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3"/>
                                        </p:tgtEl>
                                        <p:attrNameLst>
                                          <p:attrName>style.visibility</p:attrName>
                                        </p:attrNameLst>
                                      </p:cBhvr>
                                      <p:to>
                                        <p:strVal val="visible"/>
                                      </p:to>
                                    </p:set>
                                    <p:animEffect transition="in" filter="fade">
                                      <p:cBhvr>
                                        <p:cTn id="15" dur="5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63"/>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514" name="Google Shape;514;p63"/>
          <p:cNvSpPr txBox="1"/>
          <p:nvPr/>
        </p:nvSpPr>
        <p:spPr>
          <a:xfrm>
            <a:off x="1524000" y="108475"/>
            <a:ext cx="62013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515" name="Google Shape;515;p63"/>
          <p:cNvSpPr/>
          <p:nvPr/>
        </p:nvSpPr>
        <p:spPr>
          <a:xfrm rot="-5400000">
            <a:off x="7010204" y="5251070"/>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16" name="Google Shape;516;p63"/>
          <p:cNvSpPr/>
          <p:nvPr/>
        </p:nvSpPr>
        <p:spPr>
          <a:xfrm rot="-5400000">
            <a:off x="4417916" y="3745158"/>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17" name="Google Shape;517;p63"/>
          <p:cNvSpPr/>
          <p:nvPr/>
        </p:nvSpPr>
        <p:spPr>
          <a:xfrm rot="-5400000">
            <a:off x="5780199" y="1794686"/>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18" name="Google Shape;518;p63"/>
          <p:cNvSpPr txBox="1"/>
          <p:nvPr/>
        </p:nvSpPr>
        <p:spPr>
          <a:xfrm>
            <a:off x="7494417" y="170037"/>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SPECIAL AMMO</a:t>
            </a:r>
            <a:endParaRPr dirty="0">
              <a:solidFill>
                <a:schemeClr val="tx1"/>
              </a:solidFill>
            </a:endParaRPr>
          </a:p>
        </p:txBody>
      </p:sp>
      <p:sp>
        <p:nvSpPr>
          <p:cNvPr id="519" name="Google Shape;519;p63"/>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20" name="Google Shape;520;p63"/>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521" name="Google Shape;521;p63"/>
          <p:cNvCxnSpPr>
            <a:stCxn id="519" idx="1"/>
          </p:cNvCxnSpPr>
          <p:nvPr/>
        </p:nvCxnSpPr>
        <p:spPr>
          <a:xfrm flipH="1">
            <a:off x="8028517" y="2762639"/>
            <a:ext cx="1650300" cy="486900"/>
          </a:xfrm>
          <a:prstGeom prst="straightConnector1">
            <a:avLst/>
          </a:prstGeom>
          <a:noFill/>
          <a:ln w="38100" cap="flat" cmpd="sng">
            <a:solidFill>
              <a:srgbClr val="FFC647"/>
            </a:solidFill>
            <a:prstDash val="solid"/>
            <a:round/>
            <a:headEnd type="none" w="med" len="med"/>
            <a:tailEnd type="stealth" w="med" len="med"/>
          </a:ln>
        </p:spPr>
      </p:cxnSp>
      <p:cxnSp>
        <p:nvCxnSpPr>
          <p:cNvPr id="522" name="Google Shape;522;p63"/>
          <p:cNvCxnSpPr/>
          <p:nvPr/>
        </p:nvCxnSpPr>
        <p:spPr>
          <a:xfrm flipH="1">
            <a:off x="6600350" y="3305975"/>
            <a:ext cx="1484700" cy="1668600"/>
          </a:xfrm>
          <a:prstGeom prst="straightConnector1">
            <a:avLst/>
          </a:prstGeom>
          <a:noFill/>
          <a:ln w="38100" cap="flat" cmpd="sng">
            <a:solidFill>
              <a:srgbClr val="FFC647"/>
            </a:solidFill>
            <a:prstDash val="solid"/>
            <a:round/>
            <a:headEnd type="none" w="med" len="med"/>
            <a:tailEnd type="stealth" w="med" len="med"/>
          </a:ln>
        </p:spPr>
      </p:cxnSp>
      <p:cxnSp>
        <p:nvCxnSpPr>
          <p:cNvPr id="523" name="Google Shape;523;p63"/>
          <p:cNvCxnSpPr>
            <a:endCxn id="515" idx="7"/>
          </p:cNvCxnSpPr>
          <p:nvPr/>
        </p:nvCxnSpPr>
        <p:spPr>
          <a:xfrm>
            <a:off x="6642871" y="4946252"/>
            <a:ext cx="469500" cy="369600"/>
          </a:xfrm>
          <a:prstGeom prst="straightConnector1">
            <a:avLst/>
          </a:prstGeom>
          <a:noFill/>
          <a:ln w="38100" cap="flat" cmpd="sng">
            <a:solidFill>
              <a:srgbClr val="FFC647"/>
            </a:solidFill>
            <a:prstDash val="solid"/>
            <a:round/>
            <a:headEnd type="none" w="med" len="med"/>
            <a:tailEnd type="stealth" w="med" len="med"/>
          </a:ln>
        </p:spPr>
      </p:cxnSp>
      <p:cxnSp>
        <p:nvCxnSpPr>
          <p:cNvPr id="524" name="Google Shape;524;p63"/>
          <p:cNvCxnSpPr>
            <a:stCxn id="519" idx="1"/>
          </p:cNvCxnSpPr>
          <p:nvPr/>
        </p:nvCxnSpPr>
        <p:spPr>
          <a:xfrm rot="10800000">
            <a:off x="6543817" y="2287739"/>
            <a:ext cx="3135000" cy="474900"/>
          </a:xfrm>
          <a:prstGeom prst="straightConnector1">
            <a:avLst/>
          </a:prstGeom>
          <a:noFill/>
          <a:ln w="38100" cap="flat" cmpd="sng">
            <a:solidFill>
              <a:srgbClr val="FFC647"/>
            </a:solidFill>
            <a:prstDash val="solid"/>
            <a:round/>
            <a:headEnd type="none" w="med" len="med"/>
            <a:tailEnd type="stealth" w="med" len="med"/>
          </a:ln>
        </p:spPr>
      </p:cxnSp>
      <p:cxnSp>
        <p:nvCxnSpPr>
          <p:cNvPr id="525" name="Google Shape;525;p63"/>
          <p:cNvCxnSpPr>
            <a:stCxn id="520" idx="3"/>
            <a:endCxn id="516" idx="1"/>
          </p:cNvCxnSpPr>
          <p:nvPr/>
        </p:nvCxnSpPr>
        <p:spPr>
          <a:xfrm rot="10800000" flipH="1">
            <a:off x="2977250" y="4228577"/>
            <a:ext cx="1542900" cy="1240500"/>
          </a:xfrm>
          <a:prstGeom prst="straightConnector1">
            <a:avLst/>
          </a:prstGeom>
          <a:noFill/>
          <a:ln w="38100" cap="flat" cmpd="sng">
            <a:solidFill>
              <a:srgbClr val="FFC647"/>
            </a:solidFill>
            <a:prstDash val="solid"/>
            <a:round/>
            <a:headEnd type="none" w="med" len="med"/>
            <a:tailEnd type="stealth" w="med" len="med"/>
          </a:ln>
        </p:spPr>
      </p:cxnSp>
      <p:cxnSp>
        <p:nvCxnSpPr>
          <p:cNvPr id="526" name="Google Shape;526;p63"/>
          <p:cNvCxnSpPr>
            <a:stCxn id="520" idx="3"/>
          </p:cNvCxnSpPr>
          <p:nvPr/>
        </p:nvCxnSpPr>
        <p:spPr>
          <a:xfrm>
            <a:off x="2977250" y="5469077"/>
            <a:ext cx="1629300" cy="961800"/>
          </a:xfrm>
          <a:prstGeom prst="straightConnector1">
            <a:avLst/>
          </a:prstGeom>
          <a:noFill/>
          <a:ln w="38100" cap="flat" cmpd="sng">
            <a:solidFill>
              <a:srgbClr val="FFC647"/>
            </a:solidFill>
            <a:prstDash val="solid"/>
            <a:round/>
            <a:headEnd type="none" w="med" len="med"/>
            <a:tailEnd type="stealth" w="med" len="med"/>
          </a:ln>
        </p:spPr>
      </p:cxnSp>
      <p:cxnSp>
        <p:nvCxnSpPr>
          <p:cNvPr id="527" name="Google Shape;527;p63"/>
          <p:cNvCxnSpPr>
            <a:endCxn id="515" idx="0"/>
          </p:cNvCxnSpPr>
          <p:nvPr/>
        </p:nvCxnSpPr>
        <p:spPr>
          <a:xfrm rot="10800000" flipH="1">
            <a:off x="4578404" y="5525120"/>
            <a:ext cx="2453700" cy="863400"/>
          </a:xfrm>
          <a:prstGeom prst="straightConnector1">
            <a:avLst/>
          </a:prstGeom>
          <a:noFill/>
          <a:ln w="38100" cap="flat" cmpd="sng">
            <a:solidFill>
              <a:srgbClr val="FFC647"/>
            </a:solidFill>
            <a:prstDash val="solid"/>
            <a:round/>
            <a:headEnd type="none" w="med" len="med"/>
            <a:tailEnd type="stealth" w="med" len="med"/>
          </a:ln>
        </p:spPr>
      </p:cxnSp>
      <p:cxnSp>
        <p:nvCxnSpPr>
          <p:cNvPr id="528" name="Google Shape;528;p63"/>
          <p:cNvCxnSpPr>
            <a:stCxn id="517" idx="1"/>
            <a:endCxn id="516" idx="5"/>
          </p:cNvCxnSpPr>
          <p:nvPr/>
        </p:nvCxnSpPr>
        <p:spPr>
          <a:xfrm flipH="1">
            <a:off x="4907666" y="2278004"/>
            <a:ext cx="974700" cy="1531800"/>
          </a:xfrm>
          <a:prstGeom prst="straightConnector1">
            <a:avLst/>
          </a:prstGeom>
          <a:noFill/>
          <a:ln w="38100" cap="flat" cmpd="sng">
            <a:solidFill>
              <a:srgbClr val="FFC647"/>
            </a:solidFill>
            <a:prstDash val="solid"/>
            <a:round/>
            <a:headEnd type="stealth" w="med" len="med"/>
            <a:tailEnd type="stealth" w="med" len="med"/>
          </a:ln>
        </p:spPr>
      </p:cxnSp>
      <p:cxnSp>
        <p:nvCxnSpPr>
          <p:cNvPr id="529" name="Google Shape;529;p63"/>
          <p:cNvCxnSpPr>
            <a:endCxn id="516" idx="3"/>
          </p:cNvCxnSpPr>
          <p:nvPr/>
        </p:nvCxnSpPr>
        <p:spPr>
          <a:xfrm rot="10800000">
            <a:off x="4907649" y="4228476"/>
            <a:ext cx="745200" cy="944100"/>
          </a:xfrm>
          <a:prstGeom prst="straightConnector1">
            <a:avLst/>
          </a:prstGeom>
          <a:noFill/>
          <a:ln w="38100" cap="flat" cmpd="sng">
            <a:solidFill>
              <a:srgbClr val="FFC647"/>
            </a:solidFill>
            <a:prstDash val="solid"/>
            <a:round/>
            <a:headEnd type="stealth" w="med" len="med"/>
            <a:tailEnd type="stealth" w="med" len="med"/>
          </a:ln>
        </p:spPr>
      </p:cxnSp>
      <p:cxnSp>
        <p:nvCxnSpPr>
          <p:cNvPr id="530" name="Google Shape;530;p63"/>
          <p:cNvCxnSpPr>
            <a:endCxn id="515" idx="7"/>
          </p:cNvCxnSpPr>
          <p:nvPr/>
        </p:nvCxnSpPr>
        <p:spPr>
          <a:xfrm>
            <a:off x="5695471" y="5130152"/>
            <a:ext cx="1416900" cy="185700"/>
          </a:xfrm>
          <a:prstGeom prst="straightConnector1">
            <a:avLst/>
          </a:prstGeom>
          <a:noFill/>
          <a:ln w="38100" cap="flat" cmpd="sng">
            <a:solidFill>
              <a:srgbClr val="FFC647"/>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1000"/>
                                        <p:tgtEl>
                                          <p:spTgt spid="521"/>
                                        </p:tgtEl>
                                      </p:cBhvr>
                                    </p:animEffect>
                                  </p:childTnLst>
                                </p:cTn>
                              </p:par>
                              <p:par>
                                <p:cTn id="8" presetID="10" presetClass="entr" presetSubtype="0" fill="hold" nodeType="withEffect">
                                  <p:stCondLst>
                                    <p:cond delay="0"/>
                                  </p:stCondLst>
                                  <p:childTnLst>
                                    <p:set>
                                      <p:cBhvr>
                                        <p:cTn id="9" dur="1" fill="hold">
                                          <p:stCondLst>
                                            <p:cond delay="0"/>
                                          </p:stCondLst>
                                        </p:cTn>
                                        <p:tgtEl>
                                          <p:spTgt spid="522"/>
                                        </p:tgtEl>
                                        <p:attrNameLst>
                                          <p:attrName>style.visibility</p:attrName>
                                        </p:attrNameLst>
                                      </p:cBhvr>
                                      <p:to>
                                        <p:strVal val="visible"/>
                                      </p:to>
                                    </p:set>
                                    <p:animEffect transition="in" filter="fade">
                                      <p:cBhvr>
                                        <p:cTn id="10" dur="1000"/>
                                        <p:tgtEl>
                                          <p:spTgt spid="522"/>
                                        </p:tgtEl>
                                      </p:cBhvr>
                                    </p:animEffect>
                                  </p:childTnLst>
                                </p:cTn>
                              </p:par>
                              <p:par>
                                <p:cTn id="11" presetID="10"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1000"/>
                                        <p:tgtEl>
                                          <p:spTgt spid="524"/>
                                        </p:tgtEl>
                                      </p:cBhvr>
                                    </p:animEffect>
                                  </p:childTnLst>
                                </p:cTn>
                              </p:par>
                              <p:par>
                                <p:cTn id="14" presetID="10" presetClass="entr" presetSubtype="0" fill="hold" nodeType="withEffect">
                                  <p:stCondLst>
                                    <p:cond delay="0"/>
                                  </p:stCondLst>
                                  <p:childTnLst>
                                    <p:set>
                                      <p:cBhvr>
                                        <p:cTn id="15" dur="1" fill="hold">
                                          <p:stCondLst>
                                            <p:cond delay="0"/>
                                          </p:stCondLst>
                                        </p:cTn>
                                        <p:tgtEl>
                                          <p:spTgt spid="523"/>
                                        </p:tgtEl>
                                        <p:attrNameLst>
                                          <p:attrName>style.visibility</p:attrName>
                                        </p:attrNameLst>
                                      </p:cBhvr>
                                      <p:to>
                                        <p:strVal val="visible"/>
                                      </p:to>
                                    </p:set>
                                    <p:animEffect transition="in" filter="fade">
                                      <p:cBhvr>
                                        <p:cTn id="16" dur="1000"/>
                                        <p:tgtEl>
                                          <p:spTgt spid="5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6"/>
                                        </p:tgtEl>
                                        <p:attrNameLst>
                                          <p:attrName>style.visibility</p:attrName>
                                        </p:attrNameLst>
                                      </p:cBhvr>
                                      <p:to>
                                        <p:strVal val="visible"/>
                                      </p:to>
                                    </p:set>
                                    <p:animEffect transition="in" filter="fade">
                                      <p:cBhvr>
                                        <p:cTn id="21" dur="1000"/>
                                        <p:tgtEl>
                                          <p:spTgt spid="526"/>
                                        </p:tgtEl>
                                      </p:cBhvr>
                                    </p:animEffect>
                                  </p:childTnLst>
                                </p:cTn>
                              </p:par>
                              <p:par>
                                <p:cTn id="22" presetID="10" presetClass="entr" presetSubtype="0" fill="hold" nodeType="with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1000"/>
                                        <p:tgtEl>
                                          <p:spTgt spid="527"/>
                                        </p:tgtEl>
                                      </p:cBhvr>
                                    </p:animEffect>
                                  </p:childTnLst>
                                </p:cTn>
                              </p:par>
                              <p:par>
                                <p:cTn id="25" presetID="10" presetClass="entr" presetSubtype="0" fill="hold" nodeType="withEffect">
                                  <p:stCondLst>
                                    <p:cond delay="0"/>
                                  </p:stCondLst>
                                  <p:childTnLst>
                                    <p:set>
                                      <p:cBhvr>
                                        <p:cTn id="26" dur="1" fill="hold">
                                          <p:stCondLst>
                                            <p:cond delay="0"/>
                                          </p:stCondLst>
                                        </p:cTn>
                                        <p:tgtEl>
                                          <p:spTgt spid="525"/>
                                        </p:tgtEl>
                                        <p:attrNameLst>
                                          <p:attrName>style.visibility</p:attrName>
                                        </p:attrNameLst>
                                      </p:cBhvr>
                                      <p:to>
                                        <p:strVal val="visible"/>
                                      </p:to>
                                    </p:set>
                                    <p:animEffect transition="in" filter="fade">
                                      <p:cBhvr>
                                        <p:cTn id="27" dur="1000"/>
                                        <p:tgtEl>
                                          <p:spTgt spid="5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9"/>
                                        </p:tgtEl>
                                        <p:attrNameLst>
                                          <p:attrName>style.visibility</p:attrName>
                                        </p:attrNameLst>
                                      </p:cBhvr>
                                      <p:to>
                                        <p:strVal val="visible"/>
                                      </p:to>
                                    </p:set>
                                    <p:animEffect transition="in" filter="fade">
                                      <p:cBhvr>
                                        <p:cTn id="32" dur="1000"/>
                                        <p:tgtEl>
                                          <p:spTgt spid="529"/>
                                        </p:tgtEl>
                                      </p:cBhvr>
                                    </p:animEffect>
                                  </p:childTnLst>
                                </p:cTn>
                              </p:par>
                              <p:par>
                                <p:cTn id="33" presetID="10" presetClass="entr" presetSubtype="0" fill="hold" nodeType="withEffect">
                                  <p:stCondLst>
                                    <p:cond delay="0"/>
                                  </p:stCondLst>
                                  <p:childTnLst>
                                    <p:set>
                                      <p:cBhvr>
                                        <p:cTn id="34" dur="1" fill="hold">
                                          <p:stCondLst>
                                            <p:cond delay="0"/>
                                          </p:stCondLst>
                                        </p:cTn>
                                        <p:tgtEl>
                                          <p:spTgt spid="528"/>
                                        </p:tgtEl>
                                        <p:attrNameLst>
                                          <p:attrName>style.visibility</p:attrName>
                                        </p:attrNameLst>
                                      </p:cBhvr>
                                      <p:to>
                                        <p:strVal val="visible"/>
                                      </p:to>
                                    </p:set>
                                    <p:animEffect transition="in" filter="fade">
                                      <p:cBhvr>
                                        <p:cTn id="35"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64"/>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536" name="Google Shape;536;p64"/>
          <p:cNvSpPr txBox="1"/>
          <p:nvPr/>
        </p:nvSpPr>
        <p:spPr>
          <a:xfrm>
            <a:off x="1524000" y="108475"/>
            <a:ext cx="62013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537" name="Google Shape;537;p64"/>
          <p:cNvSpPr/>
          <p:nvPr/>
        </p:nvSpPr>
        <p:spPr>
          <a:xfrm rot="-5400000">
            <a:off x="7010204" y="5251070"/>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38" name="Google Shape;538;p64"/>
          <p:cNvSpPr/>
          <p:nvPr/>
        </p:nvSpPr>
        <p:spPr>
          <a:xfrm rot="-5400000">
            <a:off x="4417916" y="3745158"/>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39" name="Google Shape;539;p64"/>
          <p:cNvSpPr/>
          <p:nvPr/>
        </p:nvSpPr>
        <p:spPr>
          <a:xfrm rot="-5400000">
            <a:off x="5780199" y="1794686"/>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40" name="Google Shape;540;p64"/>
          <p:cNvSpPr txBox="1"/>
          <p:nvPr/>
        </p:nvSpPr>
        <p:spPr>
          <a:xfrm>
            <a:off x="7494417" y="170037"/>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SPECIAL AMMO</a:t>
            </a:r>
            <a:endParaRPr dirty="0">
              <a:solidFill>
                <a:schemeClr val="tx1"/>
              </a:solidFill>
            </a:endParaRPr>
          </a:p>
        </p:txBody>
      </p:sp>
      <p:sp>
        <p:nvSpPr>
          <p:cNvPr id="541" name="Google Shape;541;p64"/>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42" name="Google Shape;542;p64"/>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43" name="Google Shape;543;p64"/>
          <p:cNvSpPr/>
          <p:nvPr/>
        </p:nvSpPr>
        <p:spPr>
          <a:xfrm>
            <a:off x="7782277" y="3954002"/>
            <a:ext cx="288000" cy="360000"/>
          </a:xfrm>
          <a:prstGeom prst="star4">
            <a:avLst>
              <a:gd name="adj" fmla="val 12500"/>
            </a:avLst>
          </a:prstGeom>
          <a:noFill/>
          <a:ln w="4445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44" name="Google Shape;544;p64"/>
          <p:cNvSpPr/>
          <p:nvPr/>
        </p:nvSpPr>
        <p:spPr>
          <a:xfrm>
            <a:off x="5526226" y="2500283"/>
            <a:ext cx="288000" cy="360000"/>
          </a:xfrm>
          <a:prstGeom prst="star4">
            <a:avLst>
              <a:gd name="adj" fmla="val 12500"/>
            </a:avLst>
          </a:prstGeom>
          <a:noFill/>
          <a:ln w="4445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45" name="Google Shape;545;p64"/>
          <p:cNvSpPr/>
          <p:nvPr/>
        </p:nvSpPr>
        <p:spPr>
          <a:xfrm>
            <a:off x="5104335" y="4897337"/>
            <a:ext cx="288000" cy="360000"/>
          </a:xfrm>
          <a:prstGeom prst="star4">
            <a:avLst>
              <a:gd name="adj" fmla="val 12500"/>
            </a:avLst>
          </a:prstGeom>
          <a:noFill/>
          <a:ln w="4445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500"/>
                                        <p:tgtEl>
                                          <p:spTgt spid="5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5"/>
                                        </p:tgtEl>
                                        <p:attrNameLst>
                                          <p:attrName>style.visibility</p:attrName>
                                        </p:attrNameLst>
                                      </p:cBhvr>
                                      <p:to>
                                        <p:strVal val="visible"/>
                                      </p:to>
                                    </p:set>
                                    <p:animEffect transition="in" filter="fade">
                                      <p:cBhvr>
                                        <p:cTn id="11" dur="500"/>
                                        <p:tgtEl>
                                          <p:spTgt spid="5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3"/>
                                        </p:tgtEl>
                                        <p:attrNameLst>
                                          <p:attrName>style.visibility</p:attrName>
                                        </p:attrNameLst>
                                      </p:cBhvr>
                                      <p:to>
                                        <p:strVal val="visible"/>
                                      </p:to>
                                    </p:set>
                                    <p:animEffect transition="in" filter="fade">
                                      <p:cBhvr>
                                        <p:cTn id="15"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p:nvPr/>
        </p:nvSpPr>
        <p:spPr>
          <a:xfrm>
            <a:off x="2226070" y="84722"/>
            <a:ext cx="7833900" cy="5541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My games:</a:t>
            </a:r>
            <a:endParaRPr sz="4000" b="1" dirty="0">
              <a:solidFill>
                <a:schemeClr val="tx1"/>
              </a:solidFill>
              <a:latin typeface="Book Antiqua"/>
              <a:ea typeface="Book Antiqua"/>
              <a:cs typeface="Book Antiqua"/>
              <a:sym typeface="Book Antiqua"/>
            </a:endParaRPr>
          </a:p>
        </p:txBody>
      </p:sp>
      <p:pic>
        <p:nvPicPr>
          <p:cNvPr id="187" name="Google Shape;187;p29"/>
          <p:cNvPicPr preferRelativeResize="0"/>
          <p:nvPr/>
        </p:nvPicPr>
        <p:blipFill>
          <a:blip r:embed="rId3">
            <a:alphaModFix/>
          </a:blip>
          <a:stretch>
            <a:fillRect/>
          </a:stretch>
        </p:blipFill>
        <p:spPr>
          <a:xfrm>
            <a:off x="1581208" y="210977"/>
            <a:ext cx="2288500" cy="4070450"/>
          </a:xfrm>
          <a:prstGeom prst="rect">
            <a:avLst/>
          </a:prstGeom>
          <a:noFill/>
          <a:ln>
            <a:noFill/>
          </a:ln>
        </p:spPr>
      </p:pic>
      <p:pic>
        <p:nvPicPr>
          <p:cNvPr id="188" name="Google Shape;188;p29"/>
          <p:cNvPicPr preferRelativeResize="0"/>
          <p:nvPr/>
        </p:nvPicPr>
        <p:blipFill>
          <a:blip r:embed="rId4">
            <a:alphaModFix/>
          </a:blip>
          <a:stretch>
            <a:fillRect/>
          </a:stretch>
        </p:blipFill>
        <p:spPr>
          <a:xfrm>
            <a:off x="6985944" y="791223"/>
            <a:ext cx="3325194" cy="5914377"/>
          </a:xfrm>
          <a:prstGeom prst="rect">
            <a:avLst/>
          </a:prstGeom>
          <a:noFill/>
          <a:ln>
            <a:noFill/>
          </a:ln>
        </p:spPr>
      </p:pic>
      <p:pic>
        <p:nvPicPr>
          <p:cNvPr id="189" name="Google Shape;189;p29"/>
          <p:cNvPicPr preferRelativeResize="0"/>
          <p:nvPr/>
        </p:nvPicPr>
        <p:blipFill>
          <a:blip r:embed="rId5">
            <a:alphaModFix/>
          </a:blip>
          <a:stretch>
            <a:fillRect/>
          </a:stretch>
        </p:blipFill>
        <p:spPr>
          <a:xfrm>
            <a:off x="3929676" y="1829550"/>
            <a:ext cx="2996300" cy="3995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65"/>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551" name="Google Shape;551;p65"/>
          <p:cNvSpPr txBox="1"/>
          <p:nvPr/>
        </p:nvSpPr>
        <p:spPr>
          <a:xfrm>
            <a:off x="1524000" y="108475"/>
            <a:ext cx="60069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552" name="Google Shape;552;p65"/>
          <p:cNvSpPr/>
          <p:nvPr/>
        </p:nvSpPr>
        <p:spPr>
          <a:xfrm rot="-5400000">
            <a:off x="7010204" y="5251070"/>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3" name="Google Shape;553;p65"/>
          <p:cNvSpPr/>
          <p:nvPr/>
        </p:nvSpPr>
        <p:spPr>
          <a:xfrm rot="-5400000">
            <a:off x="4417916" y="3745158"/>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4" name="Google Shape;554;p65"/>
          <p:cNvSpPr/>
          <p:nvPr/>
        </p:nvSpPr>
        <p:spPr>
          <a:xfrm rot="-5400000">
            <a:off x="5780199" y="1794686"/>
            <a:ext cx="591900" cy="5481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5" name="Google Shape;555;p65"/>
          <p:cNvSpPr txBox="1"/>
          <p:nvPr/>
        </p:nvSpPr>
        <p:spPr>
          <a:xfrm>
            <a:off x="7751158" y="170037"/>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HEAVY AMMO</a:t>
            </a:r>
            <a:endParaRPr dirty="0">
              <a:solidFill>
                <a:schemeClr val="tx1"/>
              </a:solidFill>
            </a:endParaRPr>
          </a:p>
        </p:txBody>
      </p:sp>
      <p:sp>
        <p:nvSpPr>
          <p:cNvPr id="556" name="Google Shape;556;p65"/>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7" name="Google Shape;557;p65"/>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8" name="Google Shape;558;p65"/>
          <p:cNvSpPr/>
          <p:nvPr/>
        </p:nvSpPr>
        <p:spPr>
          <a:xfrm>
            <a:off x="5993574" y="5737379"/>
            <a:ext cx="288000" cy="360000"/>
          </a:xfrm>
          <a:prstGeom prst="star4">
            <a:avLst>
              <a:gd name="adj" fmla="val 12500"/>
            </a:avLst>
          </a:prstGeom>
          <a:noFill/>
          <a:ln w="44450" cap="flat" cmpd="sng">
            <a:solidFill>
              <a:srgbClr val="C808BA"/>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59" name="Google Shape;559;p65"/>
          <p:cNvSpPr/>
          <p:nvPr/>
        </p:nvSpPr>
        <p:spPr>
          <a:xfrm>
            <a:off x="6691923" y="2364686"/>
            <a:ext cx="288000" cy="360000"/>
          </a:xfrm>
          <a:prstGeom prst="star4">
            <a:avLst>
              <a:gd name="adj" fmla="val 12500"/>
            </a:avLst>
          </a:prstGeom>
          <a:noFill/>
          <a:ln w="44450" cap="flat" cmpd="sng">
            <a:solidFill>
              <a:srgbClr val="C808BA"/>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60" name="Google Shape;560;p65"/>
          <p:cNvSpPr/>
          <p:nvPr/>
        </p:nvSpPr>
        <p:spPr>
          <a:xfrm>
            <a:off x="7782277" y="3954002"/>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61" name="Google Shape;561;p65"/>
          <p:cNvSpPr/>
          <p:nvPr/>
        </p:nvSpPr>
        <p:spPr>
          <a:xfrm>
            <a:off x="5526226" y="2500283"/>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62" name="Google Shape;562;p65"/>
          <p:cNvSpPr/>
          <p:nvPr/>
        </p:nvSpPr>
        <p:spPr>
          <a:xfrm>
            <a:off x="5104335" y="4897337"/>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500"/>
                                        <p:tgtEl>
                                          <p:spTgt spid="5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66"/>
          <p:cNvPicPr preferRelativeResize="0"/>
          <p:nvPr/>
        </p:nvPicPr>
        <p:blipFill rotWithShape="1">
          <a:blip r:embed="rId3">
            <a:alphaModFix/>
          </a:blip>
          <a:srcRect/>
          <a:stretch/>
        </p:blipFill>
        <p:spPr>
          <a:xfrm>
            <a:off x="1501479" y="680205"/>
            <a:ext cx="9149400" cy="6768300"/>
          </a:xfrm>
          <a:prstGeom prst="rect">
            <a:avLst/>
          </a:prstGeom>
          <a:noFill/>
          <a:ln>
            <a:noFill/>
          </a:ln>
        </p:spPr>
      </p:pic>
      <p:sp>
        <p:nvSpPr>
          <p:cNvPr id="568" name="Google Shape;568;p66"/>
          <p:cNvSpPr txBox="1"/>
          <p:nvPr/>
        </p:nvSpPr>
        <p:spPr>
          <a:xfrm>
            <a:off x="1524000" y="108475"/>
            <a:ext cx="58245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sp>
        <p:nvSpPr>
          <p:cNvPr id="569" name="Google Shape;569;p66"/>
          <p:cNvSpPr/>
          <p:nvPr/>
        </p:nvSpPr>
        <p:spPr>
          <a:xfrm rot="-5400000">
            <a:off x="7010204" y="5251070"/>
            <a:ext cx="591900" cy="548100"/>
          </a:xfrm>
          <a:prstGeom prst="ellipse">
            <a:avLst/>
          </a:prstGeom>
          <a:noFill/>
          <a:ln w="25400" cap="flat" cmpd="sng">
            <a:solidFill>
              <a:srgbClr val="C00000"/>
            </a:solidFill>
            <a:prstDash val="dash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0" name="Google Shape;570;p66"/>
          <p:cNvSpPr/>
          <p:nvPr/>
        </p:nvSpPr>
        <p:spPr>
          <a:xfrm rot="-5400000">
            <a:off x="4417916" y="3745158"/>
            <a:ext cx="591900" cy="548100"/>
          </a:xfrm>
          <a:prstGeom prst="ellipse">
            <a:avLst/>
          </a:prstGeom>
          <a:noFill/>
          <a:ln w="25400" cap="flat" cmpd="sng">
            <a:solidFill>
              <a:srgbClr val="C00000"/>
            </a:solidFill>
            <a:prstDash val="dash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1" name="Google Shape;571;p66"/>
          <p:cNvSpPr/>
          <p:nvPr/>
        </p:nvSpPr>
        <p:spPr>
          <a:xfrm rot="-5400000">
            <a:off x="5780199" y="1794686"/>
            <a:ext cx="591900" cy="548100"/>
          </a:xfrm>
          <a:prstGeom prst="ellipse">
            <a:avLst/>
          </a:prstGeom>
          <a:noFill/>
          <a:ln w="25400" cap="flat" cmpd="sng">
            <a:solidFill>
              <a:srgbClr val="C00000"/>
            </a:solidFill>
            <a:prstDash val="dash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2" name="Google Shape;572;p66"/>
          <p:cNvSpPr txBox="1"/>
          <p:nvPr/>
        </p:nvSpPr>
        <p:spPr>
          <a:xfrm>
            <a:off x="7494417" y="170037"/>
            <a:ext cx="4204200" cy="523200"/>
          </a:xfrm>
          <a:prstGeom prst="rect">
            <a:avLst/>
          </a:prstGeom>
          <a:noFill/>
          <a:ln>
            <a:noFill/>
          </a:ln>
        </p:spPr>
        <p:txBody>
          <a:bodyPr spcFirstLastPara="1" wrap="square" lIns="91425" tIns="45700" rIns="91425" bIns="45700" anchor="t" anchorCtr="0">
            <a:noAutofit/>
          </a:bodyPr>
          <a:lstStyle/>
          <a:p>
            <a:r>
              <a:rPr lang="pt-BR" sz="2800" b="1" dirty="0">
                <a:solidFill>
                  <a:schemeClr val="tx1"/>
                </a:solidFill>
              </a:rPr>
              <a:t>COMBAT ZONES</a:t>
            </a:r>
            <a:endParaRPr dirty="0">
              <a:solidFill>
                <a:schemeClr val="tx1"/>
              </a:solidFill>
            </a:endParaRPr>
          </a:p>
        </p:txBody>
      </p:sp>
      <p:sp>
        <p:nvSpPr>
          <p:cNvPr id="573" name="Google Shape;573;p66"/>
          <p:cNvSpPr/>
          <p:nvPr/>
        </p:nvSpPr>
        <p:spPr>
          <a:xfrm>
            <a:off x="4533900" y="4362450"/>
            <a:ext cx="2438400" cy="1714500"/>
          </a:xfrm>
          <a:custGeom>
            <a:avLst/>
            <a:gdLst/>
            <a:ahLst/>
            <a:cxnLst/>
            <a:rect l="l" t="t" r="r" b="b"/>
            <a:pathLst>
              <a:path w="120000" h="120000" extrusionOk="0">
                <a:moveTo>
                  <a:pt x="44062" y="77333"/>
                </a:moveTo>
                <a:lnTo>
                  <a:pt x="42187" y="104000"/>
                </a:lnTo>
                <a:lnTo>
                  <a:pt x="77812" y="120000"/>
                </a:lnTo>
                <a:lnTo>
                  <a:pt x="105000" y="93333"/>
                </a:lnTo>
                <a:lnTo>
                  <a:pt x="120000" y="41333"/>
                </a:lnTo>
                <a:lnTo>
                  <a:pt x="120000" y="16000"/>
                </a:lnTo>
                <a:lnTo>
                  <a:pt x="90937" y="25333"/>
                </a:lnTo>
                <a:lnTo>
                  <a:pt x="62812" y="34666"/>
                </a:lnTo>
                <a:lnTo>
                  <a:pt x="52500" y="34666"/>
                </a:lnTo>
                <a:lnTo>
                  <a:pt x="27187" y="20000"/>
                </a:lnTo>
                <a:lnTo>
                  <a:pt x="20625" y="0"/>
                </a:lnTo>
                <a:lnTo>
                  <a:pt x="0" y="21333"/>
                </a:lnTo>
                <a:lnTo>
                  <a:pt x="1875" y="37333"/>
                </a:lnTo>
                <a:lnTo>
                  <a:pt x="24375" y="33333"/>
                </a:lnTo>
                <a:lnTo>
                  <a:pt x="33750" y="56000"/>
                </a:lnTo>
                <a:lnTo>
                  <a:pt x="40312" y="72000"/>
                </a:lnTo>
                <a:lnTo>
                  <a:pt x="44062" y="77333"/>
                </a:lnTo>
                <a:close/>
              </a:path>
            </a:pathLst>
          </a:custGeom>
          <a:solidFill>
            <a:srgbClr val="FF0000">
              <a:alpha val="32940"/>
            </a:srgbClr>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4" name="Google Shape;574;p66"/>
          <p:cNvSpPr/>
          <p:nvPr/>
        </p:nvSpPr>
        <p:spPr>
          <a:xfrm>
            <a:off x="4400550" y="2686050"/>
            <a:ext cx="1714500" cy="1238400"/>
          </a:xfrm>
          <a:custGeom>
            <a:avLst/>
            <a:gdLst/>
            <a:ahLst/>
            <a:cxnLst/>
            <a:rect l="l" t="t" r="r" b="b"/>
            <a:pathLst>
              <a:path w="120000" h="120000" extrusionOk="0">
                <a:moveTo>
                  <a:pt x="4000" y="92307"/>
                </a:moveTo>
                <a:lnTo>
                  <a:pt x="0" y="66461"/>
                </a:lnTo>
                <a:lnTo>
                  <a:pt x="18666" y="66461"/>
                </a:lnTo>
                <a:lnTo>
                  <a:pt x="56000" y="36923"/>
                </a:lnTo>
                <a:lnTo>
                  <a:pt x="62666" y="9230"/>
                </a:lnTo>
                <a:lnTo>
                  <a:pt x="98666" y="0"/>
                </a:lnTo>
                <a:lnTo>
                  <a:pt x="120000" y="36923"/>
                </a:lnTo>
                <a:lnTo>
                  <a:pt x="113333" y="64615"/>
                </a:lnTo>
                <a:lnTo>
                  <a:pt x="81333" y="70153"/>
                </a:lnTo>
                <a:lnTo>
                  <a:pt x="46666" y="92307"/>
                </a:lnTo>
                <a:lnTo>
                  <a:pt x="36000" y="120000"/>
                </a:lnTo>
                <a:lnTo>
                  <a:pt x="4000" y="92307"/>
                </a:lnTo>
                <a:close/>
              </a:path>
            </a:pathLst>
          </a:custGeom>
          <a:solidFill>
            <a:srgbClr val="FF0000">
              <a:alpha val="32940"/>
            </a:srgbClr>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5" name="Google Shape;575;p66"/>
          <p:cNvSpPr/>
          <p:nvPr/>
        </p:nvSpPr>
        <p:spPr>
          <a:xfrm>
            <a:off x="6762750" y="2781300"/>
            <a:ext cx="1485900" cy="1657500"/>
          </a:xfrm>
          <a:custGeom>
            <a:avLst/>
            <a:gdLst/>
            <a:ahLst/>
            <a:cxnLst/>
            <a:rect l="l" t="t" r="r" b="b"/>
            <a:pathLst>
              <a:path w="120000" h="120000" extrusionOk="0">
                <a:moveTo>
                  <a:pt x="36923" y="64827"/>
                </a:moveTo>
                <a:lnTo>
                  <a:pt x="32307" y="30344"/>
                </a:lnTo>
                <a:lnTo>
                  <a:pt x="9230" y="12413"/>
                </a:lnTo>
                <a:lnTo>
                  <a:pt x="0" y="0"/>
                </a:lnTo>
                <a:lnTo>
                  <a:pt x="89230" y="0"/>
                </a:lnTo>
                <a:lnTo>
                  <a:pt x="86153" y="26206"/>
                </a:lnTo>
                <a:lnTo>
                  <a:pt x="115384" y="35862"/>
                </a:lnTo>
                <a:lnTo>
                  <a:pt x="115384" y="88275"/>
                </a:lnTo>
                <a:lnTo>
                  <a:pt x="120000" y="114482"/>
                </a:lnTo>
                <a:lnTo>
                  <a:pt x="89230" y="120000"/>
                </a:lnTo>
                <a:lnTo>
                  <a:pt x="58461" y="114482"/>
                </a:lnTo>
                <a:lnTo>
                  <a:pt x="67692" y="85517"/>
                </a:lnTo>
                <a:lnTo>
                  <a:pt x="36923" y="64827"/>
                </a:lnTo>
                <a:close/>
              </a:path>
            </a:pathLst>
          </a:custGeom>
          <a:solidFill>
            <a:srgbClr val="FF0000">
              <a:alpha val="32940"/>
            </a:srgbClr>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6" name="Google Shape;576;p66"/>
          <p:cNvSpPr/>
          <p:nvPr/>
        </p:nvSpPr>
        <p:spPr>
          <a:xfrm rot="-1344886">
            <a:off x="9662500" y="2464322"/>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7" name="Google Shape;577;p66"/>
          <p:cNvSpPr/>
          <p:nvPr/>
        </p:nvSpPr>
        <p:spPr>
          <a:xfrm rot="-1344886">
            <a:off x="2561633" y="5335460"/>
            <a:ext cx="431934" cy="431934"/>
          </a:xfrm>
          <a:prstGeom prst="quadArrowCallout">
            <a:avLst>
              <a:gd name="adj1" fmla="val 0"/>
              <a:gd name="adj2" fmla="val 10541"/>
              <a:gd name="adj3" fmla="val 18515"/>
              <a:gd name="adj4" fmla="val 25025"/>
            </a:avLst>
          </a:prstGeom>
          <a:noFill/>
          <a:ln w="25400" cap="flat" cmpd="sng">
            <a:solidFill>
              <a:srgbClr val="FFFF00"/>
            </a:solidFill>
            <a:prstDash val="dot"/>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8" name="Google Shape;578;p66"/>
          <p:cNvSpPr/>
          <p:nvPr/>
        </p:nvSpPr>
        <p:spPr>
          <a:xfrm>
            <a:off x="5993574" y="5737379"/>
            <a:ext cx="288000" cy="360000"/>
          </a:xfrm>
          <a:prstGeom prst="star4">
            <a:avLst>
              <a:gd name="adj" fmla="val 12500"/>
            </a:avLst>
          </a:prstGeom>
          <a:noFill/>
          <a:ln w="44450" cap="flat" cmpd="sng">
            <a:solidFill>
              <a:srgbClr val="C808BA"/>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79" name="Google Shape;579;p66"/>
          <p:cNvSpPr/>
          <p:nvPr/>
        </p:nvSpPr>
        <p:spPr>
          <a:xfrm>
            <a:off x="6691923" y="2364686"/>
            <a:ext cx="288000" cy="360000"/>
          </a:xfrm>
          <a:prstGeom prst="star4">
            <a:avLst>
              <a:gd name="adj" fmla="val 12500"/>
            </a:avLst>
          </a:prstGeom>
          <a:noFill/>
          <a:ln w="44450" cap="flat" cmpd="sng">
            <a:solidFill>
              <a:srgbClr val="C808BA"/>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80" name="Google Shape;580;p66"/>
          <p:cNvSpPr/>
          <p:nvPr/>
        </p:nvSpPr>
        <p:spPr>
          <a:xfrm>
            <a:off x="7782277" y="3954002"/>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81" name="Google Shape;581;p66"/>
          <p:cNvSpPr/>
          <p:nvPr/>
        </p:nvSpPr>
        <p:spPr>
          <a:xfrm>
            <a:off x="5526226" y="2500283"/>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582" name="Google Shape;582;p66"/>
          <p:cNvSpPr/>
          <p:nvPr/>
        </p:nvSpPr>
        <p:spPr>
          <a:xfrm>
            <a:off x="5104335" y="4897337"/>
            <a:ext cx="288000" cy="360000"/>
          </a:xfrm>
          <a:prstGeom prst="star4">
            <a:avLst>
              <a:gd name="adj" fmla="val 12500"/>
            </a:avLst>
          </a:prstGeom>
          <a:noFill/>
          <a:ln w="44450" cap="flat" cmpd="sng">
            <a:solidFill>
              <a:srgbClr val="92D050"/>
            </a:solidFill>
            <a:prstDash val="dash"/>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583" name="Google Shape;583;p66"/>
          <p:cNvCxnSpPr/>
          <p:nvPr/>
        </p:nvCxnSpPr>
        <p:spPr>
          <a:xfrm flipH="1">
            <a:off x="8028517" y="2762639"/>
            <a:ext cx="1650300" cy="486900"/>
          </a:xfrm>
          <a:prstGeom prst="straightConnector1">
            <a:avLst/>
          </a:prstGeom>
          <a:noFill/>
          <a:ln w="38100" cap="flat" cmpd="sng">
            <a:solidFill>
              <a:srgbClr val="FFC647"/>
            </a:solidFill>
            <a:prstDash val="solid"/>
            <a:round/>
            <a:headEnd type="none" w="med" len="med"/>
            <a:tailEnd type="stealth" w="med" len="med"/>
          </a:ln>
        </p:spPr>
      </p:cxnSp>
      <p:cxnSp>
        <p:nvCxnSpPr>
          <p:cNvPr id="584" name="Google Shape;584;p66"/>
          <p:cNvCxnSpPr/>
          <p:nvPr/>
        </p:nvCxnSpPr>
        <p:spPr>
          <a:xfrm flipH="1">
            <a:off x="6600350" y="3305975"/>
            <a:ext cx="1484700" cy="1668600"/>
          </a:xfrm>
          <a:prstGeom prst="straightConnector1">
            <a:avLst/>
          </a:prstGeom>
          <a:noFill/>
          <a:ln w="38100" cap="flat" cmpd="sng">
            <a:solidFill>
              <a:srgbClr val="FFC647"/>
            </a:solidFill>
            <a:prstDash val="solid"/>
            <a:round/>
            <a:headEnd type="none" w="med" len="med"/>
            <a:tailEnd type="stealth" w="med" len="med"/>
          </a:ln>
        </p:spPr>
      </p:cxnSp>
      <p:cxnSp>
        <p:nvCxnSpPr>
          <p:cNvPr id="585" name="Google Shape;585;p66"/>
          <p:cNvCxnSpPr/>
          <p:nvPr/>
        </p:nvCxnSpPr>
        <p:spPr>
          <a:xfrm>
            <a:off x="6642871" y="4946252"/>
            <a:ext cx="469500" cy="369600"/>
          </a:xfrm>
          <a:prstGeom prst="straightConnector1">
            <a:avLst/>
          </a:prstGeom>
          <a:noFill/>
          <a:ln w="38100" cap="flat" cmpd="sng">
            <a:solidFill>
              <a:srgbClr val="FFC647"/>
            </a:solidFill>
            <a:prstDash val="solid"/>
            <a:round/>
            <a:headEnd type="none" w="med" len="med"/>
            <a:tailEnd type="stealth" w="med" len="med"/>
          </a:ln>
        </p:spPr>
      </p:cxnSp>
      <p:cxnSp>
        <p:nvCxnSpPr>
          <p:cNvPr id="586" name="Google Shape;586;p66"/>
          <p:cNvCxnSpPr/>
          <p:nvPr/>
        </p:nvCxnSpPr>
        <p:spPr>
          <a:xfrm rot="10800000">
            <a:off x="6543817" y="2287739"/>
            <a:ext cx="3135000" cy="474900"/>
          </a:xfrm>
          <a:prstGeom prst="straightConnector1">
            <a:avLst/>
          </a:prstGeom>
          <a:noFill/>
          <a:ln w="38100" cap="flat" cmpd="sng">
            <a:solidFill>
              <a:srgbClr val="FFC647"/>
            </a:solidFill>
            <a:prstDash val="solid"/>
            <a:round/>
            <a:headEnd type="none" w="med" len="med"/>
            <a:tailEnd type="stealth" w="med" len="med"/>
          </a:ln>
        </p:spPr>
      </p:cxnSp>
      <p:cxnSp>
        <p:nvCxnSpPr>
          <p:cNvPr id="587" name="Google Shape;587;p66"/>
          <p:cNvCxnSpPr/>
          <p:nvPr/>
        </p:nvCxnSpPr>
        <p:spPr>
          <a:xfrm rot="10800000" flipH="1">
            <a:off x="2977250" y="4228577"/>
            <a:ext cx="1542900" cy="1240500"/>
          </a:xfrm>
          <a:prstGeom prst="straightConnector1">
            <a:avLst/>
          </a:prstGeom>
          <a:noFill/>
          <a:ln w="38100" cap="flat" cmpd="sng">
            <a:solidFill>
              <a:srgbClr val="FFC647"/>
            </a:solidFill>
            <a:prstDash val="solid"/>
            <a:round/>
            <a:headEnd type="none" w="med" len="med"/>
            <a:tailEnd type="stealth" w="med" len="med"/>
          </a:ln>
        </p:spPr>
      </p:cxnSp>
      <p:cxnSp>
        <p:nvCxnSpPr>
          <p:cNvPr id="588" name="Google Shape;588;p66"/>
          <p:cNvCxnSpPr/>
          <p:nvPr/>
        </p:nvCxnSpPr>
        <p:spPr>
          <a:xfrm>
            <a:off x="2977250" y="5469077"/>
            <a:ext cx="1629300" cy="961800"/>
          </a:xfrm>
          <a:prstGeom prst="straightConnector1">
            <a:avLst/>
          </a:prstGeom>
          <a:noFill/>
          <a:ln w="38100" cap="flat" cmpd="sng">
            <a:solidFill>
              <a:srgbClr val="FFC647"/>
            </a:solidFill>
            <a:prstDash val="solid"/>
            <a:round/>
            <a:headEnd type="none" w="med" len="med"/>
            <a:tailEnd type="stealth" w="med" len="med"/>
          </a:ln>
        </p:spPr>
      </p:cxnSp>
      <p:cxnSp>
        <p:nvCxnSpPr>
          <p:cNvPr id="589" name="Google Shape;589;p66"/>
          <p:cNvCxnSpPr/>
          <p:nvPr/>
        </p:nvCxnSpPr>
        <p:spPr>
          <a:xfrm rot="10800000" flipH="1">
            <a:off x="4578404" y="5525120"/>
            <a:ext cx="2453700" cy="863400"/>
          </a:xfrm>
          <a:prstGeom prst="straightConnector1">
            <a:avLst/>
          </a:prstGeom>
          <a:noFill/>
          <a:ln w="38100" cap="flat" cmpd="sng">
            <a:solidFill>
              <a:srgbClr val="FFC647"/>
            </a:solidFill>
            <a:prstDash val="solid"/>
            <a:round/>
            <a:headEnd type="none" w="med" len="med"/>
            <a:tailEnd type="stealth" w="med" len="med"/>
          </a:ln>
        </p:spPr>
      </p:cxnSp>
      <p:cxnSp>
        <p:nvCxnSpPr>
          <p:cNvPr id="590" name="Google Shape;590;p66"/>
          <p:cNvCxnSpPr/>
          <p:nvPr/>
        </p:nvCxnSpPr>
        <p:spPr>
          <a:xfrm flipH="1">
            <a:off x="4907666" y="2278004"/>
            <a:ext cx="974700" cy="1531800"/>
          </a:xfrm>
          <a:prstGeom prst="straightConnector1">
            <a:avLst/>
          </a:prstGeom>
          <a:noFill/>
          <a:ln w="38100" cap="flat" cmpd="sng">
            <a:solidFill>
              <a:srgbClr val="FFC647"/>
            </a:solidFill>
            <a:prstDash val="solid"/>
            <a:round/>
            <a:headEnd type="stealth" w="med" len="med"/>
            <a:tailEnd type="stealth" w="med" len="med"/>
          </a:ln>
        </p:spPr>
      </p:cxnSp>
      <p:cxnSp>
        <p:nvCxnSpPr>
          <p:cNvPr id="591" name="Google Shape;591;p66"/>
          <p:cNvCxnSpPr/>
          <p:nvPr/>
        </p:nvCxnSpPr>
        <p:spPr>
          <a:xfrm rot="10800000">
            <a:off x="4907750" y="4228375"/>
            <a:ext cx="745200" cy="944100"/>
          </a:xfrm>
          <a:prstGeom prst="straightConnector1">
            <a:avLst/>
          </a:prstGeom>
          <a:noFill/>
          <a:ln w="38100" cap="flat" cmpd="sng">
            <a:solidFill>
              <a:srgbClr val="FFC647"/>
            </a:solidFill>
            <a:prstDash val="solid"/>
            <a:round/>
            <a:headEnd type="stealth" w="med" len="med"/>
            <a:tailEnd type="stealth" w="med" len="med"/>
          </a:ln>
        </p:spPr>
      </p:cxnSp>
      <p:cxnSp>
        <p:nvCxnSpPr>
          <p:cNvPr id="592" name="Google Shape;592;p66"/>
          <p:cNvCxnSpPr/>
          <p:nvPr/>
        </p:nvCxnSpPr>
        <p:spPr>
          <a:xfrm>
            <a:off x="5695350" y="5130075"/>
            <a:ext cx="1416900" cy="185700"/>
          </a:xfrm>
          <a:prstGeom prst="straightConnector1">
            <a:avLst/>
          </a:prstGeom>
          <a:noFill/>
          <a:ln w="38100" cap="flat" cmpd="sng">
            <a:solidFill>
              <a:srgbClr val="FFC647"/>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500"/>
                                        <p:tgtEl>
                                          <p:spTgt spid="5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
                                        </p:tgtEl>
                                        <p:attrNameLst>
                                          <p:attrName>style.visibility</p:attrName>
                                        </p:attrNameLst>
                                      </p:cBhvr>
                                      <p:to>
                                        <p:strVal val="visible"/>
                                      </p:to>
                                    </p:set>
                                    <p:animEffect transition="in" filter="fade">
                                      <p:cBhvr>
                                        <p:cTn id="11" dur="500"/>
                                        <p:tgtEl>
                                          <p:spTgt spid="5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3"/>
                                        </p:tgtEl>
                                        <p:attrNameLst>
                                          <p:attrName>style.visibility</p:attrName>
                                        </p:attrNameLst>
                                      </p:cBhvr>
                                      <p:to>
                                        <p:strVal val="visible"/>
                                      </p:to>
                                    </p:set>
                                    <p:animEffect transition="in" filter="fade">
                                      <p:cBhvr>
                                        <p:cTn id="15" dur="5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7"/>
          <p:cNvSpPr txBox="1"/>
          <p:nvPr/>
        </p:nvSpPr>
        <p:spPr>
          <a:xfrm>
            <a:off x="1524000" y="108482"/>
            <a:ext cx="38685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pic>
        <p:nvPicPr>
          <p:cNvPr id="598" name="Google Shape;598;p67"/>
          <p:cNvPicPr preferRelativeResize="0"/>
          <p:nvPr/>
        </p:nvPicPr>
        <p:blipFill rotWithShape="1">
          <a:blip r:embed="rId3">
            <a:alphaModFix/>
          </a:blip>
          <a:srcRect/>
          <a:stretch/>
        </p:blipFill>
        <p:spPr>
          <a:xfrm>
            <a:off x="1524000" y="1669875"/>
            <a:ext cx="9144000" cy="5143500"/>
          </a:xfrm>
          <a:prstGeom prst="rect">
            <a:avLst/>
          </a:prstGeom>
          <a:noFill/>
          <a:ln>
            <a:noFill/>
          </a:ln>
        </p:spPr>
      </p:pic>
      <p:cxnSp>
        <p:nvCxnSpPr>
          <p:cNvPr id="599" name="Google Shape;599;p67"/>
          <p:cNvCxnSpPr/>
          <p:nvPr/>
        </p:nvCxnSpPr>
        <p:spPr>
          <a:xfrm>
            <a:off x="3287688" y="2822003"/>
            <a:ext cx="0" cy="828000"/>
          </a:xfrm>
          <a:prstGeom prst="straightConnector1">
            <a:avLst/>
          </a:prstGeom>
          <a:noFill/>
          <a:ln w="25400" cap="flat" cmpd="sng">
            <a:solidFill>
              <a:srgbClr val="C00000"/>
            </a:solidFill>
            <a:prstDash val="solid"/>
            <a:round/>
            <a:headEnd type="none" w="sm" len="sm"/>
            <a:tailEnd type="stealth" w="lg" len="lg"/>
          </a:ln>
        </p:spPr>
      </p:cxnSp>
      <p:cxnSp>
        <p:nvCxnSpPr>
          <p:cNvPr id="600" name="Google Shape;600;p67"/>
          <p:cNvCxnSpPr/>
          <p:nvPr/>
        </p:nvCxnSpPr>
        <p:spPr>
          <a:xfrm>
            <a:off x="4871864" y="2677987"/>
            <a:ext cx="0" cy="828000"/>
          </a:xfrm>
          <a:prstGeom prst="straightConnector1">
            <a:avLst/>
          </a:prstGeom>
          <a:noFill/>
          <a:ln w="25400" cap="flat" cmpd="sng">
            <a:solidFill>
              <a:srgbClr val="C00000"/>
            </a:solidFill>
            <a:prstDash val="solid"/>
            <a:round/>
            <a:headEnd type="none" w="sm" len="sm"/>
            <a:tailEnd type="stealth" w="lg" len="lg"/>
          </a:ln>
        </p:spPr>
      </p:cxnSp>
      <p:cxnSp>
        <p:nvCxnSpPr>
          <p:cNvPr id="601" name="Google Shape;601;p67"/>
          <p:cNvCxnSpPr/>
          <p:nvPr/>
        </p:nvCxnSpPr>
        <p:spPr>
          <a:xfrm>
            <a:off x="7248128" y="1525859"/>
            <a:ext cx="0" cy="828000"/>
          </a:xfrm>
          <a:prstGeom prst="straightConnector1">
            <a:avLst/>
          </a:prstGeom>
          <a:noFill/>
          <a:ln w="25400" cap="flat" cmpd="sng">
            <a:solidFill>
              <a:srgbClr val="C00000"/>
            </a:solidFill>
            <a:prstDash val="solid"/>
            <a:round/>
            <a:headEnd type="none" w="sm" len="sm"/>
            <a:tailEnd type="stealth" w="lg" len="lg"/>
          </a:ln>
        </p:spPr>
      </p:cxnSp>
      <p:cxnSp>
        <p:nvCxnSpPr>
          <p:cNvPr id="602" name="Google Shape;602;p67"/>
          <p:cNvCxnSpPr/>
          <p:nvPr/>
        </p:nvCxnSpPr>
        <p:spPr>
          <a:xfrm>
            <a:off x="8544272" y="2870131"/>
            <a:ext cx="0" cy="828000"/>
          </a:xfrm>
          <a:prstGeom prst="straightConnector1">
            <a:avLst/>
          </a:prstGeom>
          <a:noFill/>
          <a:ln w="25400" cap="flat" cmpd="sng">
            <a:solidFill>
              <a:srgbClr val="C00000"/>
            </a:solidFill>
            <a:prstDash val="solid"/>
            <a:round/>
            <a:headEnd type="none" w="sm" len="sm"/>
            <a:tailEnd type="stealth" w="lg" len="lg"/>
          </a:ln>
        </p:spPr>
      </p:cxnSp>
      <p:sp>
        <p:nvSpPr>
          <p:cNvPr id="603" name="Google Shape;603;p67"/>
          <p:cNvSpPr txBox="1"/>
          <p:nvPr/>
        </p:nvSpPr>
        <p:spPr>
          <a:xfrm>
            <a:off x="5392367" y="725795"/>
            <a:ext cx="5528100" cy="8310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The cubic shapes can be used as a nest or as an advantage point</a:t>
            </a:r>
            <a:endParaRPr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Effect transition="in" filter="fade">
                                      <p:cBhvr>
                                        <p:cTn id="7" dur="500"/>
                                        <p:tgtEl>
                                          <p:spTgt spid="6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1"/>
                                        </p:tgtEl>
                                        <p:attrNameLst>
                                          <p:attrName>style.visibility</p:attrName>
                                        </p:attrNameLst>
                                      </p:cBhvr>
                                      <p:to>
                                        <p:strVal val="visible"/>
                                      </p:to>
                                    </p:set>
                                    <p:animEffect transition="in" filter="fade">
                                      <p:cBhvr>
                                        <p:cTn id="12" dur="500"/>
                                        <p:tgtEl>
                                          <p:spTgt spid="60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99"/>
                                        </p:tgtEl>
                                        <p:attrNameLst>
                                          <p:attrName>style.visibility</p:attrName>
                                        </p:attrNameLst>
                                      </p:cBhvr>
                                      <p:to>
                                        <p:strVal val="visible"/>
                                      </p:to>
                                    </p:set>
                                    <p:animEffect transition="in" filter="fade">
                                      <p:cBhvr>
                                        <p:cTn id="16" dur="500"/>
                                        <p:tgtEl>
                                          <p:spTgt spid="59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02"/>
                                        </p:tgtEl>
                                        <p:attrNameLst>
                                          <p:attrName>style.visibility</p:attrName>
                                        </p:attrNameLst>
                                      </p:cBhvr>
                                      <p:to>
                                        <p:strVal val="visible"/>
                                      </p:to>
                                    </p:set>
                                    <p:animEffect transition="in" filter="fade">
                                      <p:cBhvr>
                                        <p:cTn id="20" dur="500"/>
                                        <p:tgtEl>
                                          <p:spTgt spid="602"/>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00"/>
                                        </p:tgtEl>
                                        <p:attrNameLst>
                                          <p:attrName>style.visibility</p:attrName>
                                        </p:attrNameLst>
                                      </p:cBhvr>
                                      <p:to>
                                        <p:strVal val="visible"/>
                                      </p:to>
                                    </p:set>
                                    <p:animEffect transition="in" filter="fade">
                                      <p:cBhvr>
                                        <p:cTn id="24"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8"/>
          <p:cNvSpPr txBox="1"/>
          <p:nvPr/>
        </p:nvSpPr>
        <p:spPr>
          <a:xfrm>
            <a:off x="1524000" y="108482"/>
            <a:ext cx="3868500" cy="584700"/>
          </a:xfrm>
          <a:prstGeom prst="rect">
            <a:avLst/>
          </a:prstGeom>
          <a:noFill/>
          <a:ln>
            <a:noFill/>
          </a:ln>
        </p:spPr>
        <p:txBody>
          <a:bodyPr spcFirstLastPara="1" wrap="square" lIns="91425" tIns="45700" rIns="91425" bIns="45700" anchor="t" anchorCtr="0">
            <a:noAutofit/>
          </a:bodyPr>
          <a:lstStyle/>
          <a:p>
            <a:r>
              <a:rPr lang="pt-BR" sz="3200" b="1" dirty="0">
                <a:solidFill>
                  <a:schemeClr val="tx1"/>
                </a:solidFill>
              </a:rPr>
              <a:t>LEVEL REFERENCE</a:t>
            </a:r>
            <a:endParaRPr dirty="0">
              <a:solidFill>
                <a:schemeClr val="tx1"/>
              </a:solidFill>
            </a:endParaRPr>
          </a:p>
        </p:txBody>
      </p:sp>
      <p:pic>
        <p:nvPicPr>
          <p:cNvPr id="609" name="Google Shape;609;p68"/>
          <p:cNvPicPr preferRelativeResize="0"/>
          <p:nvPr/>
        </p:nvPicPr>
        <p:blipFill rotWithShape="1">
          <a:blip r:embed="rId3">
            <a:alphaModFix/>
          </a:blip>
          <a:srcRect/>
          <a:stretch/>
        </p:blipFill>
        <p:spPr>
          <a:xfrm>
            <a:off x="1524000" y="1669875"/>
            <a:ext cx="9144000" cy="5143500"/>
          </a:xfrm>
          <a:prstGeom prst="rect">
            <a:avLst/>
          </a:prstGeom>
          <a:noFill/>
          <a:ln>
            <a:noFill/>
          </a:ln>
        </p:spPr>
      </p:pic>
      <p:sp>
        <p:nvSpPr>
          <p:cNvPr id="610" name="Google Shape;610;p68"/>
          <p:cNvSpPr/>
          <p:nvPr/>
        </p:nvSpPr>
        <p:spPr>
          <a:xfrm>
            <a:off x="6312024" y="2519819"/>
            <a:ext cx="1728300" cy="23904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611" name="Google Shape;611;p68"/>
          <p:cNvSpPr txBox="1"/>
          <p:nvPr/>
        </p:nvSpPr>
        <p:spPr>
          <a:xfrm>
            <a:off x="4799856" y="1014071"/>
            <a:ext cx="6048600" cy="461700"/>
          </a:xfrm>
          <a:prstGeom prst="rect">
            <a:avLst/>
          </a:prstGeom>
          <a:noFill/>
          <a:ln>
            <a:noFill/>
          </a:ln>
        </p:spPr>
        <p:txBody>
          <a:bodyPr spcFirstLastPara="1" wrap="square" lIns="91425" tIns="45700" rIns="91425" bIns="45700" anchor="t" anchorCtr="0">
            <a:noAutofit/>
          </a:bodyPr>
          <a:lstStyle/>
          <a:p>
            <a:r>
              <a:rPr lang="pt-BR" sz="2400" b="1" dirty="0">
                <a:solidFill>
                  <a:schemeClr val="tx1"/>
                </a:solidFill>
              </a:rPr>
              <a:t>It is used as an obstacle for long aiming</a:t>
            </a:r>
            <a:endParaRPr dirty="0">
              <a:solidFill>
                <a:schemeClr val="tx1"/>
              </a:solidFill>
            </a:endParaRPr>
          </a:p>
        </p:txBody>
      </p:sp>
      <p:sp>
        <p:nvSpPr>
          <p:cNvPr id="612" name="Google Shape;612;p68"/>
          <p:cNvSpPr/>
          <p:nvPr/>
        </p:nvSpPr>
        <p:spPr>
          <a:xfrm>
            <a:off x="2639616" y="3573016"/>
            <a:ext cx="1224000" cy="12960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613" name="Google Shape;613;p68"/>
          <p:cNvSpPr/>
          <p:nvPr/>
        </p:nvSpPr>
        <p:spPr>
          <a:xfrm>
            <a:off x="3072172" y="2924944"/>
            <a:ext cx="431400" cy="5760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
                                        </p:tgtEl>
                                        <p:attrNameLst>
                                          <p:attrName>style.visibility</p:attrName>
                                        </p:attrNameLst>
                                      </p:cBhvr>
                                      <p:to>
                                        <p:strVal val="visible"/>
                                      </p:to>
                                    </p:set>
                                    <p:animEffect transition="in" filter="fade">
                                      <p:cBhvr>
                                        <p:cTn id="12" dur="500"/>
                                        <p:tgtEl>
                                          <p:spTgt spid="6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2"/>
                                        </p:tgtEl>
                                        <p:attrNameLst>
                                          <p:attrName>style.visibility</p:attrName>
                                        </p:attrNameLst>
                                      </p:cBhvr>
                                      <p:to>
                                        <p:strVal val="visible"/>
                                      </p:to>
                                    </p:set>
                                    <p:animEffect transition="in" filter="fade">
                                      <p:cBhvr>
                                        <p:cTn id="16" dur="500"/>
                                        <p:tgtEl>
                                          <p:spTgt spid="61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13"/>
                                        </p:tgtEl>
                                        <p:attrNameLst>
                                          <p:attrName>style.visibility</p:attrName>
                                        </p:attrNameLst>
                                      </p:cBhvr>
                                      <p:to>
                                        <p:strVal val="visible"/>
                                      </p:to>
                                    </p:set>
                                    <p:animEffect transition="in" filter="fade">
                                      <p:cBhvr>
                                        <p:cTn id="20"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9"/>
          <p:cNvSpPr txBox="1"/>
          <p:nvPr/>
        </p:nvSpPr>
        <p:spPr>
          <a:xfrm>
            <a:off x="1600200" y="273475"/>
            <a:ext cx="8993700" cy="498600"/>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3600"/>
            </a:pPr>
            <a:r>
              <a:rPr lang="pt-BR" sz="3600" b="1" dirty="0">
                <a:solidFill>
                  <a:schemeClr val="tx1"/>
                </a:solidFill>
                <a:latin typeface="Book Antiqua"/>
                <a:ea typeface="Book Antiqua"/>
                <a:cs typeface="Book Antiqua"/>
                <a:sym typeface="Book Antiqua"/>
              </a:rPr>
              <a:t>Additional Resource (Preview for Week 2):</a:t>
            </a:r>
            <a:endParaRPr sz="3600" b="1" dirty="0">
              <a:solidFill>
                <a:schemeClr val="tx1"/>
              </a:solidFill>
              <a:latin typeface="Book Antiqua"/>
              <a:ea typeface="Book Antiqua"/>
              <a:cs typeface="Book Antiqua"/>
              <a:sym typeface="Book Antiqua"/>
            </a:endParaRPr>
          </a:p>
        </p:txBody>
      </p:sp>
      <p:pic>
        <p:nvPicPr>
          <p:cNvPr id="619" name="Google Shape;619;p69" descr="🔴 Get bonus content by supporting Game Maker’s Toolkit - https://gamemakerstoolkit.com/support/ 🔴&#10;&#10;Super Mario 3D World is a game with creativity in abundance. But Nintendo has developed a reusable level design structure that allows for ideas to be properly taught and established, in about five minutes flat. We break down this four-step philosophy, and chart its history from Super Mario Galaxy to Captain Toad: Treasure Tracker.&#10;&#10;Sources&#10;&#10;Learning from Super Mario 3D Land's Director | Gamasutra&#10;http://www.gamasutra.com/view/feature/168460/the_structure_of_fun_learning_.php&#10;&#10;Games shown in this episode (in order of appearance):&#10;&#10;Super Mario 3D World (Nintendo, 2013)&#10;Super Mario Galaxy (Nintendo, 2007)&#10;Super Mario Galaxy 2 (Nintendo, 2010)&#10;Super Mario 3D Land (Nintendo, 2011)&#10;Captain Toad: Treasure Tracker (Nintendo, 2014)&#10;Super Mario Bros. (Nintendo, 1985)&#10;Super Mario Bros. 3 (Nintendo, 1988)&#10;&#10;Music used in this episode:&#10;&#10;Light the Colour Panels! (Super Mario 3D World)&#10;Beep Block Skyway (Super Mario 3D World)&#10;Fort Fire Bros. (Super Mario 3D World)&#10;Champion Road (Super Mario 3D World)&#10;Rainbow Run (Super Mario 3D World)&#10;Sprawling Savanna (Super Mario 3D World)&#10;&#10;Clip credits:&#10;&#10;&quot;Super Mario 3D Land - Walkthrough&quot; - ZackScottGames&#10;https://www.youtube.com/watch?v=uU4C0TD5eLU&#10;&#10;Contribute translated subtitles - https://amara.org/v/C3BFz/" title="Super Mario 3D World's 4 Step Level Design">
            <a:hlinkClick r:id="rId3"/>
          </p:cNvPr>
          <p:cNvPicPr preferRelativeResize="0"/>
          <p:nvPr/>
        </p:nvPicPr>
        <p:blipFill>
          <a:blip r:embed="rId4">
            <a:alphaModFix/>
          </a:blip>
          <a:stretch>
            <a:fillRect/>
          </a:stretch>
        </p:blipFill>
        <p:spPr>
          <a:xfrm>
            <a:off x="1865600" y="931952"/>
            <a:ext cx="8460800" cy="4759200"/>
          </a:xfrm>
          <a:prstGeom prst="rect">
            <a:avLst/>
          </a:prstGeom>
          <a:noFill/>
          <a:ln>
            <a:noFill/>
          </a:ln>
        </p:spPr>
      </p:pic>
      <p:sp>
        <p:nvSpPr>
          <p:cNvPr id="620" name="Google Shape;620;p69"/>
          <p:cNvSpPr txBox="1"/>
          <p:nvPr/>
        </p:nvSpPr>
        <p:spPr>
          <a:xfrm>
            <a:off x="3156896" y="5968649"/>
            <a:ext cx="5878200" cy="498600"/>
          </a:xfrm>
          <a:prstGeom prst="rect">
            <a:avLst/>
          </a:prstGeom>
          <a:noFill/>
          <a:ln>
            <a:noFill/>
          </a:ln>
        </p:spPr>
        <p:txBody>
          <a:bodyPr spcFirstLastPara="1" wrap="square" lIns="0" tIns="0" rIns="0" bIns="0" anchor="ctr" anchorCtr="0">
            <a:noAutofit/>
          </a:bodyPr>
          <a:lstStyle/>
          <a:p>
            <a:pPr marL="12700" algn="ctr">
              <a:lnSpc>
                <a:spcPct val="90000"/>
              </a:lnSpc>
              <a:buClr>
                <a:schemeClr val="lt1"/>
              </a:buClr>
              <a:buSzPts val="3600"/>
            </a:pPr>
            <a:r>
              <a:rPr lang="pt-BR" sz="3600" b="1">
                <a:solidFill>
                  <a:schemeClr val="lt1"/>
                </a:solidFill>
                <a:latin typeface="Book Antiqua"/>
                <a:ea typeface="Book Antiqua"/>
                <a:cs typeface="Book Antiqua"/>
                <a:sym typeface="Book Antiqua"/>
              </a:rPr>
              <a:t>4-Step Level Design </a:t>
            </a:r>
            <a:endParaRPr sz="3600" b="1">
              <a:solidFill>
                <a:schemeClr val="lt1"/>
              </a:solidFill>
              <a:latin typeface="Book Antiqua"/>
              <a:ea typeface="Book Antiqua"/>
              <a:cs typeface="Book Antiqua"/>
              <a:sym typeface="Book Antiqu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p:nvPr/>
        </p:nvSpPr>
        <p:spPr>
          <a:xfrm>
            <a:off x="2226070" y="84722"/>
            <a:ext cx="7833900" cy="5541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My games:</a:t>
            </a:r>
            <a:endParaRPr sz="4000" b="1" dirty="0">
              <a:solidFill>
                <a:schemeClr val="tx1"/>
              </a:solidFill>
              <a:latin typeface="Book Antiqua"/>
              <a:ea typeface="Book Antiqua"/>
              <a:cs typeface="Book Antiqua"/>
              <a:sym typeface="Book Antiqua"/>
            </a:endParaRPr>
          </a:p>
        </p:txBody>
      </p:sp>
      <p:pic>
        <p:nvPicPr>
          <p:cNvPr id="195" name="Google Shape;195;p30"/>
          <p:cNvPicPr preferRelativeResize="0"/>
          <p:nvPr/>
        </p:nvPicPr>
        <p:blipFill>
          <a:blip r:embed="rId3">
            <a:alphaModFix/>
          </a:blip>
          <a:stretch>
            <a:fillRect/>
          </a:stretch>
        </p:blipFill>
        <p:spPr>
          <a:xfrm>
            <a:off x="3171826" y="791224"/>
            <a:ext cx="5848349" cy="3289700"/>
          </a:xfrm>
          <a:prstGeom prst="rect">
            <a:avLst/>
          </a:prstGeom>
          <a:noFill/>
          <a:ln>
            <a:noFill/>
          </a:ln>
        </p:spPr>
      </p:pic>
      <p:pic>
        <p:nvPicPr>
          <p:cNvPr id="196" name="Google Shape;196;p30"/>
          <p:cNvPicPr preferRelativeResize="0"/>
          <p:nvPr/>
        </p:nvPicPr>
        <p:blipFill>
          <a:blip r:embed="rId4">
            <a:alphaModFix/>
          </a:blip>
          <a:stretch>
            <a:fillRect/>
          </a:stretch>
        </p:blipFill>
        <p:spPr>
          <a:xfrm>
            <a:off x="1676400" y="4233327"/>
            <a:ext cx="4352800" cy="2460275"/>
          </a:xfrm>
          <a:prstGeom prst="rect">
            <a:avLst/>
          </a:prstGeom>
          <a:noFill/>
          <a:ln>
            <a:noFill/>
          </a:ln>
        </p:spPr>
      </p:pic>
      <p:pic>
        <p:nvPicPr>
          <p:cNvPr id="197" name="Google Shape;197;p30"/>
          <p:cNvPicPr preferRelativeResize="0"/>
          <p:nvPr/>
        </p:nvPicPr>
        <p:blipFill>
          <a:blip r:embed="rId5">
            <a:alphaModFix/>
          </a:blip>
          <a:stretch>
            <a:fillRect/>
          </a:stretch>
        </p:blipFill>
        <p:spPr>
          <a:xfrm>
            <a:off x="6181601" y="4233324"/>
            <a:ext cx="4334001" cy="24485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p:nvPr/>
        </p:nvSpPr>
        <p:spPr>
          <a:xfrm>
            <a:off x="2226070" y="84722"/>
            <a:ext cx="7833900" cy="554100"/>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Our Original IPs:</a:t>
            </a:r>
            <a:endParaRPr sz="4000" b="1" dirty="0">
              <a:solidFill>
                <a:schemeClr val="tx1"/>
              </a:solidFill>
              <a:latin typeface="Book Antiqua"/>
              <a:ea typeface="Book Antiqua"/>
              <a:cs typeface="Book Antiqua"/>
              <a:sym typeface="Book Antiqua"/>
            </a:endParaRPr>
          </a:p>
        </p:txBody>
      </p:sp>
      <p:pic>
        <p:nvPicPr>
          <p:cNvPr id="203" name="Google Shape;203;p31"/>
          <p:cNvPicPr preferRelativeResize="0"/>
          <p:nvPr/>
        </p:nvPicPr>
        <p:blipFill>
          <a:blip r:embed="rId3">
            <a:alphaModFix/>
          </a:blip>
          <a:stretch>
            <a:fillRect/>
          </a:stretch>
        </p:blipFill>
        <p:spPr>
          <a:xfrm>
            <a:off x="1676400" y="791225"/>
            <a:ext cx="4674026" cy="3414625"/>
          </a:xfrm>
          <a:prstGeom prst="rect">
            <a:avLst/>
          </a:prstGeom>
          <a:noFill/>
          <a:ln>
            <a:noFill/>
          </a:ln>
        </p:spPr>
      </p:pic>
      <p:pic>
        <p:nvPicPr>
          <p:cNvPr id="204" name="Google Shape;204;p31"/>
          <p:cNvPicPr preferRelativeResize="0"/>
          <p:nvPr/>
        </p:nvPicPr>
        <p:blipFill>
          <a:blip r:embed="rId4">
            <a:alphaModFix/>
          </a:blip>
          <a:stretch>
            <a:fillRect/>
          </a:stretch>
        </p:blipFill>
        <p:spPr>
          <a:xfrm>
            <a:off x="6441551" y="791226"/>
            <a:ext cx="4074051" cy="4481451"/>
          </a:xfrm>
          <a:prstGeom prst="rect">
            <a:avLst/>
          </a:prstGeom>
          <a:noFill/>
          <a:ln>
            <a:noFill/>
          </a:ln>
        </p:spPr>
      </p:pic>
      <p:pic>
        <p:nvPicPr>
          <p:cNvPr id="205" name="Google Shape;205;p31" title="SweetSabotage_1.jpg"/>
          <p:cNvPicPr preferRelativeResize="0"/>
          <p:nvPr/>
        </p:nvPicPr>
        <p:blipFill>
          <a:blip r:embed="rId5">
            <a:alphaModFix/>
          </a:blip>
          <a:stretch>
            <a:fillRect/>
          </a:stretch>
        </p:blipFill>
        <p:spPr>
          <a:xfrm>
            <a:off x="1676401" y="4358250"/>
            <a:ext cx="3755761" cy="2347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p:nvPr/>
        </p:nvSpPr>
        <p:spPr>
          <a:xfrm>
            <a:off x="5776686" y="918067"/>
            <a:ext cx="3123710" cy="553998"/>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About you:</a:t>
            </a:r>
            <a:endParaRPr sz="4000" b="1" dirty="0">
              <a:solidFill>
                <a:schemeClr val="tx1"/>
              </a:solidFill>
              <a:latin typeface="Book Antiqua"/>
              <a:ea typeface="Book Antiqua"/>
              <a:cs typeface="Book Antiqua"/>
              <a:sym typeface="Book Antiqua"/>
            </a:endParaRPr>
          </a:p>
        </p:txBody>
      </p:sp>
      <p:sp>
        <p:nvSpPr>
          <p:cNvPr id="211" name="Google Shape;211;p32"/>
          <p:cNvSpPr txBox="1"/>
          <p:nvPr/>
        </p:nvSpPr>
        <p:spPr>
          <a:xfrm>
            <a:off x="6096799" y="2375072"/>
            <a:ext cx="3979763" cy="3416320"/>
          </a:xfrm>
          <a:prstGeom prst="rect">
            <a:avLst/>
          </a:prstGeom>
          <a:solidFill>
            <a:schemeClr val="dk1">
              <a:alpha val="80000"/>
            </a:schemeClr>
          </a:solidFill>
          <a:ln>
            <a:noFill/>
          </a:ln>
        </p:spPr>
        <p:txBody>
          <a:bodyPr spcFirstLastPara="1" wrap="square" lIns="91425" tIns="45700" rIns="91425" bIns="45700" anchor="t" anchorCtr="0">
            <a:noAutofit/>
          </a:bodyPr>
          <a:lstStyle/>
          <a:p>
            <a:pPr marL="511175" indent="-342900" algn="just">
              <a:lnSpc>
                <a:spcPct val="150000"/>
              </a:lnSpc>
              <a:buClr>
                <a:schemeClr val="lt1"/>
              </a:buClr>
              <a:buSzPts val="2400"/>
              <a:buFont typeface="Arial"/>
              <a:buChar char="•"/>
            </a:pPr>
            <a:r>
              <a:rPr lang="pt-BR" sz="2400">
                <a:solidFill>
                  <a:schemeClr val="lt1"/>
                </a:solidFill>
                <a:latin typeface="Calibri"/>
                <a:ea typeface="Calibri"/>
                <a:cs typeface="Calibri"/>
                <a:sym typeface="Calibri"/>
              </a:rPr>
              <a:t>Name;</a:t>
            </a:r>
            <a:endParaRPr/>
          </a:p>
          <a:p>
            <a:pPr marL="511175" indent="-342900" algn="just">
              <a:lnSpc>
                <a:spcPct val="150000"/>
              </a:lnSpc>
              <a:buClr>
                <a:schemeClr val="lt1"/>
              </a:buClr>
              <a:buSzPts val="2400"/>
              <a:buFont typeface="Arial"/>
              <a:buChar char="•"/>
            </a:pPr>
            <a:r>
              <a:rPr lang="pt-BR" sz="2400">
                <a:solidFill>
                  <a:schemeClr val="lt1"/>
                </a:solidFill>
                <a:latin typeface="Calibri"/>
                <a:ea typeface="Calibri"/>
                <a:cs typeface="Calibri"/>
                <a:sym typeface="Calibri"/>
              </a:rPr>
              <a:t>Program;</a:t>
            </a:r>
            <a:endParaRPr/>
          </a:p>
          <a:p>
            <a:pPr marL="511175" indent="-342900" algn="just">
              <a:lnSpc>
                <a:spcPct val="150000"/>
              </a:lnSpc>
              <a:buClr>
                <a:schemeClr val="lt1"/>
              </a:buClr>
              <a:buSzPts val="2400"/>
              <a:buFont typeface="Arial"/>
              <a:buChar char="•"/>
            </a:pPr>
            <a:r>
              <a:rPr lang="pt-BR" sz="2400">
                <a:solidFill>
                  <a:schemeClr val="lt1"/>
                </a:solidFill>
                <a:latin typeface="Calibri"/>
                <a:ea typeface="Calibri"/>
                <a:cs typeface="Calibri"/>
                <a:sym typeface="Calibri"/>
              </a:rPr>
              <a:t>Favorite genre;</a:t>
            </a:r>
            <a:endParaRPr/>
          </a:p>
          <a:p>
            <a:pPr marL="511175" indent="-342900" algn="just">
              <a:lnSpc>
                <a:spcPct val="150000"/>
              </a:lnSpc>
              <a:buClr>
                <a:schemeClr val="lt1"/>
              </a:buClr>
              <a:buSzPts val="2400"/>
              <a:buFont typeface="Arial"/>
              <a:buChar char="•"/>
            </a:pPr>
            <a:r>
              <a:rPr lang="pt-BR" sz="2400">
                <a:solidFill>
                  <a:schemeClr val="lt1"/>
                </a:solidFill>
                <a:latin typeface="Calibri"/>
                <a:ea typeface="Calibri"/>
                <a:cs typeface="Calibri"/>
                <a:sym typeface="Calibri"/>
              </a:rPr>
              <a:t>Favorite game/franchise;</a:t>
            </a:r>
            <a:endParaRPr/>
          </a:p>
          <a:p>
            <a:pPr marL="511175" indent="-342900" algn="just">
              <a:lnSpc>
                <a:spcPct val="150000"/>
              </a:lnSpc>
              <a:buClr>
                <a:schemeClr val="lt1"/>
              </a:buClr>
              <a:buSzPts val="2400"/>
              <a:buFont typeface="Arial"/>
              <a:buChar char="•"/>
            </a:pPr>
            <a:r>
              <a:rPr lang="pt-BR" sz="2400">
                <a:solidFill>
                  <a:schemeClr val="lt1"/>
                </a:solidFill>
                <a:latin typeface="Calibri"/>
                <a:ea typeface="Calibri"/>
                <a:cs typeface="Calibri"/>
                <a:sym typeface="Calibri"/>
              </a:rPr>
              <a:t>Playing now;</a:t>
            </a:r>
            <a:endParaRPr sz="2400">
              <a:solidFill>
                <a:schemeClr val="lt1"/>
              </a:solidFill>
              <a:latin typeface="Calibri"/>
              <a:ea typeface="Calibri"/>
              <a:cs typeface="Calibri"/>
              <a:sym typeface="Calibri"/>
            </a:endParaRPr>
          </a:p>
        </p:txBody>
      </p:sp>
      <p:pic>
        <p:nvPicPr>
          <p:cNvPr id="212" name="Google Shape;212;p32" descr="Imagem relacionada"/>
          <p:cNvPicPr preferRelativeResize="0"/>
          <p:nvPr/>
        </p:nvPicPr>
        <p:blipFill rotWithShape="1">
          <a:blip r:embed="rId3">
            <a:alphaModFix/>
          </a:blip>
          <a:srcRect/>
          <a:stretch/>
        </p:blipFill>
        <p:spPr>
          <a:xfrm>
            <a:off x="1694089" y="368980"/>
            <a:ext cx="3734255" cy="79173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p:nvPr/>
        </p:nvSpPr>
        <p:spPr>
          <a:xfrm>
            <a:off x="-2696163" y="643430"/>
            <a:ext cx="7833814" cy="553998"/>
          </a:xfrm>
          <a:prstGeom prst="rect">
            <a:avLst/>
          </a:prstGeom>
          <a:noFill/>
          <a:ln>
            <a:noFill/>
          </a:ln>
        </p:spPr>
        <p:txBody>
          <a:bodyPr spcFirstLastPara="1" wrap="square" lIns="0" tIns="0" rIns="0" bIns="0" anchor="ctr" anchorCtr="0">
            <a:noAutofit/>
          </a:bodyPr>
          <a:lstStyle/>
          <a:p>
            <a:pPr marL="12700" algn="r">
              <a:lnSpc>
                <a:spcPct val="90000"/>
              </a:lnSpc>
              <a:buClr>
                <a:schemeClr val="lt1"/>
              </a:buClr>
              <a:buSzPts val="4000"/>
            </a:pPr>
            <a:r>
              <a:rPr lang="pt-BR" sz="4000" b="1" dirty="0">
                <a:solidFill>
                  <a:schemeClr val="tx1"/>
                </a:solidFill>
                <a:latin typeface="Book Antiqua"/>
                <a:ea typeface="Book Antiqua"/>
                <a:cs typeface="Book Antiqua"/>
                <a:sym typeface="Book Antiqua"/>
              </a:rPr>
              <a:t>This is a Job!</a:t>
            </a:r>
            <a:endParaRPr sz="4000" b="1" dirty="0">
              <a:solidFill>
                <a:schemeClr val="tx1"/>
              </a:solidFill>
              <a:latin typeface="Book Antiqua"/>
              <a:ea typeface="Book Antiqua"/>
              <a:cs typeface="Book Antiqua"/>
              <a:sym typeface="Book Antiqua"/>
            </a:endParaRPr>
          </a:p>
        </p:txBody>
      </p:sp>
      <p:sp>
        <p:nvSpPr>
          <p:cNvPr id="218" name="Google Shape;218;p33"/>
          <p:cNvSpPr txBox="1"/>
          <p:nvPr/>
        </p:nvSpPr>
        <p:spPr>
          <a:xfrm>
            <a:off x="5890332" y="501096"/>
            <a:ext cx="4464812" cy="2677656"/>
          </a:xfrm>
          <a:prstGeom prst="rect">
            <a:avLst/>
          </a:prstGeom>
          <a:solidFill>
            <a:schemeClr val="dk1">
              <a:alpha val="80000"/>
            </a:schemeClr>
          </a:solidFill>
          <a:ln>
            <a:noFill/>
          </a:ln>
        </p:spPr>
        <p:txBody>
          <a:bodyPr spcFirstLastPara="1" wrap="square" lIns="91425" tIns="45700" rIns="91425" bIns="45700" anchor="t" anchorCtr="0">
            <a:noAutofit/>
          </a:bodyPr>
          <a:lstStyle/>
          <a:p>
            <a:pPr marL="511175" indent="-342900">
              <a:buClr>
                <a:schemeClr val="lt1"/>
              </a:buClr>
              <a:buSzPts val="2400"/>
              <a:buFont typeface="Arial"/>
              <a:buChar char="•"/>
            </a:pPr>
            <a:r>
              <a:rPr lang="pt-BR" sz="2400">
                <a:solidFill>
                  <a:schemeClr val="lt1"/>
                </a:solidFill>
                <a:latin typeface="Calibri"/>
                <a:ea typeface="Calibri"/>
                <a:cs typeface="Calibri"/>
                <a:sym typeface="Calibri"/>
              </a:rPr>
              <a:t>I am acting as your boss;</a:t>
            </a:r>
            <a:endParaRPr/>
          </a:p>
          <a:p>
            <a:pPr marL="168275"/>
            <a:endParaRPr sz="2400">
              <a:solidFill>
                <a:schemeClr val="lt1"/>
              </a:solidFill>
              <a:latin typeface="Calibri"/>
              <a:ea typeface="Calibri"/>
              <a:cs typeface="Calibri"/>
              <a:sym typeface="Calibri"/>
            </a:endParaRPr>
          </a:p>
          <a:p>
            <a:pPr marL="511175" indent="-342900">
              <a:buClr>
                <a:schemeClr val="lt1"/>
              </a:buClr>
              <a:buSzPts val="2400"/>
              <a:buFont typeface="Arial"/>
              <a:buChar char="•"/>
            </a:pPr>
            <a:r>
              <a:rPr lang="pt-BR" sz="2400">
                <a:solidFill>
                  <a:schemeClr val="lt1"/>
                </a:solidFill>
                <a:latin typeface="Calibri"/>
                <a:ea typeface="Calibri"/>
                <a:cs typeface="Calibri"/>
                <a:sym typeface="Calibri"/>
              </a:rPr>
              <a:t>You will be evaluated as a professional;</a:t>
            </a:r>
            <a:endParaRPr/>
          </a:p>
          <a:p>
            <a:pPr marL="511175" indent="-190500">
              <a:buClr>
                <a:schemeClr val="dk1"/>
              </a:buClr>
              <a:buSzPts val="2400"/>
            </a:pPr>
            <a:endParaRPr sz="2400">
              <a:solidFill>
                <a:schemeClr val="lt1"/>
              </a:solidFill>
              <a:latin typeface="Calibri"/>
              <a:ea typeface="Calibri"/>
              <a:cs typeface="Calibri"/>
              <a:sym typeface="Calibri"/>
            </a:endParaRPr>
          </a:p>
          <a:p>
            <a:pPr marL="511175" indent="-342900">
              <a:buClr>
                <a:schemeClr val="lt1"/>
              </a:buClr>
              <a:buSzPts val="2400"/>
              <a:buFont typeface="Arial"/>
              <a:buChar char="•"/>
            </a:pPr>
            <a:r>
              <a:rPr lang="pt-BR" sz="2400">
                <a:solidFill>
                  <a:schemeClr val="lt1"/>
                </a:solidFill>
                <a:latin typeface="Calibri"/>
                <a:ea typeface="Calibri"/>
                <a:cs typeface="Calibri"/>
                <a:sym typeface="Calibri"/>
              </a:rPr>
              <a:t>I expect ownership and proactivity;</a:t>
            </a:r>
            <a:endParaRPr sz="2400">
              <a:solidFill>
                <a:schemeClr val="lt1"/>
              </a:solidFill>
              <a:latin typeface="Calibri"/>
              <a:ea typeface="Calibri"/>
              <a:cs typeface="Calibri"/>
              <a:sym typeface="Calibri"/>
            </a:endParaRPr>
          </a:p>
        </p:txBody>
      </p:sp>
      <p:pic>
        <p:nvPicPr>
          <p:cNvPr id="219" name="Google Shape;219;p33" descr="Resultado de imagem para the office boss"/>
          <p:cNvPicPr preferRelativeResize="0"/>
          <p:nvPr/>
        </p:nvPicPr>
        <p:blipFill rotWithShape="1">
          <a:blip r:embed="rId3">
            <a:alphaModFix/>
          </a:blip>
          <a:srcRect/>
          <a:stretch/>
        </p:blipFill>
        <p:spPr>
          <a:xfrm>
            <a:off x="6273796" y="3634122"/>
            <a:ext cx="3697884" cy="3024869"/>
          </a:xfrm>
          <a:prstGeom prst="rect">
            <a:avLst/>
          </a:prstGeom>
          <a:noFill/>
          <a:ln>
            <a:noFill/>
          </a:ln>
        </p:spPr>
      </p:pic>
      <p:pic>
        <p:nvPicPr>
          <p:cNvPr id="220" name="Google Shape;220;p33"/>
          <p:cNvPicPr preferRelativeResize="0"/>
          <p:nvPr/>
        </p:nvPicPr>
        <p:blipFill rotWithShape="1">
          <a:blip r:embed="rId4">
            <a:alphaModFix/>
          </a:blip>
          <a:srcRect/>
          <a:stretch/>
        </p:blipFill>
        <p:spPr>
          <a:xfrm>
            <a:off x="1524000" y="2017487"/>
            <a:ext cx="3932917" cy="48405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8">
                                            <p:txEl>
                                              <p:pRg st="0" end="0"/>
                                            </p:txEl>
                                          </p:spTgt>
                                        </p:tgtEl>
                                        <p:attrNameLst>
                                          <p:attrName>style.visibility</p:attrName>
                                        </p:attrNameLst>
                                      </p:cBhvr>
                                      <p:to>
                                        <p:strVal val="visible"/>
                                      </p:to>
                                    </p:set>
                                    <p:animEffect transition="in" filter="fade">
                                      <p:cBhvr>
                                        <p:cTn id="11" dur="500"/>
                                        <p:tgtEl>
                                          <p:spTgt spid="2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8">
                                            <p:txEl>
                                              <p:pRg st="2" end="2"/>
                                            </p:txEl>
                                          </p:spTgt>
                                        </p:tgtEl>
                                        <p:attrNameLst>
                                          <p:attrName>style.visibility</p:attrName>
                                        </p:attrNameLst>
                                      </p:cBhvr>
                                      <p:to>
                                        <p:strVal val="visible"/>
                                      </p:to>
                                    </p:set>
                                    <p:animEffect transition="in" filter="fade">
                                      <p:cBhvr>
                                        <p:cTn id="15" dur="500"/>
                                        <p:tgtEl>
                                          <p:spTgt spid="21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8">
                                            <p:txEl>
                                              <p:pRg st="4" end="4"/>
                                            </p:txEl>
                                          </p:spTgt>
                                        </p:tgtEl>
                                        <p:attrNameLst>
                                          <p:attrName>style.visibility</p:attrName>
                                        </p:attrNameLst>
                                      </p:cBhvr>
                                      <p:to>
                                        <p:strVal val="visible"/>
                                      </p:to>
                                    </p:set>
                                    <p:animEffect transition="in" filter="fade">
                                      <p:cBhvr>
                                        <p:cTn id="19" dur="500"/>
                                        <p:tgtEl>
                                          <p:spTgt spid="218">
                                            <p:txEl>
                                              <p:pRg st="4" end="4"/>
                                            </p:txEl>
                                          </p:spTgt>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220"/>
                                        </p:tgtEl>
                                        <p:attrNameLst>
                                          <p:attrName>style.visibility</p:attrName>
                                        </p:attrNameLst>
                                      </p:cBhvr>
                                      <p:to>
                                        <p:strVal val="visible"/>
                                      </p:to>
                                    </p:set>
                                    <p:anim calcmode="lin" valueType="num">
                                      <p:cBhvr additive="base">
                                        <p:cTn id="23" dur="500"/>
                                        <p:tgtEl>
                                          <p:spTgt spid="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p:nvPr/>
        </p:nvSpPr>
        <p:spPr>
          <a:xfrm>
            <a:off x="4191011" y="428375"/>
            <a:ext cx="9092505" cy="553998"/>
          </a:xfrm>
          <a:prstGeom prst="rect">
            <a:avLst/>
          </a:prstGeom>
          <a:noFill/>
          <a:ln>
            <a:noFill/>
          </a:ln>
        </p:spPr>
        <p:txBody>
          <a:bodyPr spcFirstLastPara="1" wrap="square" lIns="0" tIns="0" rIns="0" bIns="0" anchor="ctr" anchorCtr="0">
            <a:noAutofit/>
          </a:bodyPr>
          <a:lstStyle/>
          <a:p>
            <a:pPr marL="12700">
              <a:lnSpc>
                <a:spcPct val="90000"/>
              </a:lnSpc>
              <a:buClr>
                <a:schemeClr val="lt1"/>
              </a:buClr>
              <a:buSzPts val="4000"/>
            </a:pPr>
            <a:r>
              <a:rPr lang="pt-BR" sz="4000" b="1" dirty="0">
                <a:solidFill>
                  <a:schemeClr val="tx1"/>
                </a:solidFill>
                <a:latin typeface="Book Antiqua"/>
                <a:ea typeface="Book Antiqua"/>
                <a:cs typeface="Book Antiqua"/>
                <a:sym typeface="Book Antiqua"/>
              </a:rPr>
              <a:t>This is Your Job!</a:t>
            </a:r>
            <a:endParaRPr sz="4000" b="1" dirty="0">
              <a:solidFill>
                <a:schemeClr val="tx1"/>
              </a:solidFill>
              <a:latin typeface="Book Antiqua"/>
              <a:ea typeface="Book Antiqua"/>
              <a:cs typeface="Book Antiqua"/>
              <a:sym typeface="Book Antiqua"/>
            </a:endParaRPr>
          </a:p>
        </p:txBody>
      </p:sp>
      <p:sp>
        <p:nvSpPr>
          <p:cNvPr id="226" name="Google Shape;226;p34"/>
          <p:cNvSpPr txBox="1"/>
          <p:nvPr/>
        </p:nvSpPr>
        <p:spPr>
          <a:xfrm>
            <a:off x="2779594" y="5398342"/>
            <a:ext cx="6632812" cy="400110"/>
          </a:xfrm>
          <a:prstGeom prst="rect">
            <a:avLst/>
          </a:prstGeom>
          <a:gradFill>
            <a:gsLst>
              <a:gs pos="0">
                <a:srgbClr val="FFFF00"/>
              </a:gs>
              <a:gs pos="12000">
                <a:srgbClr val="909013"/>
              </a:gs>
              <a:gs pos="66000">
                <a:srgbClr val="262626"/>
              </a:gs>
              <a:gs pos="100000">
                <a:srgbClr val="262626"/>
              </a:gs>
            </a:gsLst>
            <a:lin ang="3600000" scaled="0"/>
          </a:gradFill>
          <a:ln>
            <a:noFill/>
          </a:ln>
        </p:spPr>
        <p:txBody>
          <a:bodyPr spcFirstLastPara="1" wrap="square" lIns="91425" tIns="45700" rIns="91425" bIns="45700" anchor="t" anchorCtr="0">
            <a:noAutofit/>
          </a:bodyPr>
          <a:lstStyle/>
          <a:p>
            <a:pPr algn="r"/>
            <a:r>
              <a:rPr lang="pt-BR" sz="2000" i="1" dirty="0">
                <a:solidFill>
                  <a:schemeClr val="lt1"/>
                </a:solidFill>
                <a:latin typeface="Calibri"/>
                <a:ea typeface="Calibri"/>
                <a:cs typeface="Calibri"/>
                <a:sym typeface="Calibri"/>
              </a:rPr>
              <a:t>GT – Try always to exceed the expectations (mine and yours). </a:t>
            </a:r>
            <a:endParaRPr sz="2000" i="1" dirty="0">
              <a:solidFill>
                <a:schemeClr val="lt1"/>
              </a:solidFill>
              <a:latin typeface="Calibri"/>
              <a:ea typeface="Calibri"/>
              <a:cs typeface="Calibri"/>
              <a:sym typeface="Calibri"/>
            </a:endParaRPr>
          </a:p>
        </p:txBody>
      </p:sp>
      <p:pic>
        <p:nvPicPr>
          <p:cNvPr id="227" name="Google Shape;227;p34" descr="Imagem relacionada"/>
          <p:cNvPicPr preferRelativeResize="0"/>
          <p:nvPr/>
        </p:nvPicPr>
        <p:blipFill rotWithShape="1">
          <a:blip r:embed="rId3">
            <a:alphaModFix/>
          </a:blip>
          <a:srcRect/>
          <a:stretch/>
        </p:blipFill>
        <p:spPr>
          <a:xfrm>
            <a:off x="3675738" y="1454200"/>
            <a:ext cx="4840534" cy="38724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ulty Title Pages">
  <a:themeElements>
    <a:clrScheme name="LCV Basic">
      <a:dk1>
        <a:srgbClr val="01181E"/>
      </a:dk1>
      <a:lt1>
        <a:srgbClr val="FDFCF7"/>
      </a:lt1>
      <a:dk2>
        <a:srgbClr val="07181E"/>
      </a:dk2>
      <a:lt2>
        <a:srgbClr val="FDFCF7"/>
      </a:lt2>
      <a:accent1>
        <a:srgbClr val="00587C"/>
      </a:accent1>
      <a:accent2>
        <a:srgbClr val="D385FA"/>
      </a:accent2>
      <a:accent3>
        <a:srgbClr val="CDC19E"/>
      </a:accent3>
      <a:accent4>
        <a:srgbClr val="F2F537"/>
      </a:accent4>
      <a:accent5>
        <a:srgbClr val="5B8000"/>
      </a:accent5>
      <a:accent6>
        <a:srgbClr val="FE6C06"/>
      </a:accent6>
      <a:hlink>
        <a:srgbClr val="EB2C37"/>
      </a:hlink>
      <a:folHlink>
        <a:srgbClr val="00587C"/>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986</Words>
  <Application>Microsoft Office PowerPoint</Application>
  <PresentationFormat>Widescreen</PresentationFormat>
  <Paragraphs>148</Paragraphs>
  <Slides>44</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Modern Gothic</vt:lpstr>
      <vt:lpstr>Franklin Gothic Book</vt:lpstr>
      <vt:lpstr>Book Antiqua</vt:lpstr>
      <vt:lpstr>Roboto</vt:lpstr>
      <vt:lpstr>Modern Gothic Medium</vt:lpstr>
      <vt:lpstr>Calibri Light</vt:lpstr>
      <vt:lpstr>Calibri</vt:lpstr>
      <vt:lpstr>Arial</vt:lpstr>
      <vt:lpstr>Faculty Title Pages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Charles Cue</cp:lastModifiedBy>
  <cp:revision>2</cp:revision>
  <dcterms:modified xsi:type="dcterms:W3CDTF">2025-08-11T22:57:30Z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dde0556-1f76-452e-9e94-03158f226e4e_Enabled">
    <vt:lpwstr>true</vt:lpwstr>
  </property>
  <property fmtid="{D5CDD505-2E9C-101B-9397-08002B2CF9AE}" pid="3" name="MSIP_Label_cdde0556-1f76-452e-9e94-03158f226e4e_SetDate">
    <vt:lpwstr>2025-08-11T22:51:50Z</vt:lpwstr>
  </property>
  <property fmtid="{D5CDD505-2E9C-101B-9397-08002B2CF9AE}" pid="4" name="MSIP_Label_cdde0556-1f76-452e-9e94-03158f226e4e_Method">
    <vt:lpwstr>Standard</vt:lpwstr>
  </property>
  <property fmtid="{D5CDD505-2E9C-101B-9397-08002B2CF9AE}" pid="5" name="MSIP_Label_cdde0556-1f76-452e-9e94-03158f226e4e_Name">
    <vt:lpwstr>Private</vt:lpwstr>
  </property>
  <property fmtid="{D5CDD505-2E9C-101B-9397-08002B2CF9AE}" pid="6" name="MSIP_Label_cdde0556-1f76-452e-9e94-03158f226e4e_SiteId">
    <vt:lpwstr>7015a19d-0dbb-4c31-8709-253cf07f631f</vt:lpwstr>
  </property>
  <property fmtid="{D5CDD505-2E9C-101B-9397-08002B2CF9AE}" pid="7" name="MSIP_Label_cdde0556-1f76-452e-9e94-03158f226e4e_ActionId">
    <vt:lpwstr>7352ac83-bc10-41f7-9236-7fe1cb003b32</vt:lpwstr>
  </property>
  <property fmtid="{D5CDD505-2E9C-101B-9397-08002B2CF9AE}" pid="8" name="MSIP_Label_cdde0556-1f76-452e-9e94-03158f226e4e_ContentBits">
    <vt:lpwstr>0</vt:lpwstr>
  </property>
  <property fmtid="{D5CDD505-2E9C-101B-9397-08002B2CF9AE}" pid="9" name="MSIP_Label_cdde0556-1f76-452e-9e94-03158f226e4e_Tag">
    <vt:lpwstr>10, 3, 0, 1</vt:lpwstr>
  </property>
</Properties>
</file>